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92" d="100"/>
          <a:sy n="92" d="100"/>
        </p:scale>
        <p:origin x="66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340097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hyperlink" Target="mailto:musa@sciencetostartup.com" TargetMode="External"/><Relationship Id="rId4" Type="http://schemas.openxmlformats.org/officeDocument/2006/relationships/hyperlink" Target="https://sciencetostartup.com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sciencetostartup.com/build-loop" TargetMode="External"/><Relationship Id="rId13" Type="http://schemas.openxmlformats.org/officeDocument/2006/relationships/image" Target="../media/image7.png"/><Relationship Id="rId18" Type="http://schemas.openxmlformats.org/officeDocument/2006/relationships/hyperlink" Target="https://sciencetostartup.com/githubvelocity" TargetMode="External"/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12" Type="http://schemas.openxmlformats.org/officeDocument/2006/relationships/hyperlink" Target="https://sciencetostartup.com/workspace" TargetMode="External"/><Relationship Id="rId17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6" Type="http://schemas.openxmlformats.org/officeDocument/2006/relationships/hyperlink" Target="https://sciencetostartup.com/talent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sciencetostartup.com/signal-canvas" TargetMode="External"/><Relationship Id="rId11" Type="http://schemas.openxmlformats.org/officeDocument/2006/relationships/image" Target="../media/image6.png"/><Relationship Id="rId5" Type="http://schemas.openxmlformats.org/officeDocument/2006/relationships/image" Target="../media/image3.png"/><Relationship Id="rId15" Type="http://schemas.openxmlformats.org/officeDocument/2006/relationships/image" Target="../media/image8.png"/><Relationship Id="rId10" Type="http://schemas.openxmlformats.org/officeDocument/2006/relationships/hyperlink" Target="https://sciencetostartup.com/evidence" TargetMode="External"/><Relationship Id="rId4" Type="http://schemas.openxmlformats.org/officeDocument/2006/relationships/hyperlink" Target="https://sciencetostartup.com/dashboard" TargetMode="External"/><Relationship Id="rId9" Type="http://schemas.openxmlformats.org/officeDocument/2006/relationships/image" Target="../media/image5.png"/><Relationship Id="rId14" Type="http://schemas.openxmlformats.org/officeDocument/2006/relationships/hyperlink" Target="https://sciencetostartup.com/terminal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0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4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sciencetostartup.com/developers/mcp" TargetMode="External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15.png"/><Relationship Id="rId12" Type="http://schemas.openxmlformats.org/officeDocument/2006/relationships/hyperlink" Target="https://sciencetostartup.com/resources/dataset" TargetMode="External"/><Relationship Id="rId2" Type="http://schemas.openxmlformats.org/officeDocument/2006/relationships/notesSlide" Target="../notesSlides/notesSlide7.xml"/><Relationship Id="rId16" Type="http://schemas.openxmlformats.org/officeDocument/2006/relationships/hyperlink" Target="https://sciencetostartup.com/enterprise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sciencetostartup.com/developers/rest" TargetMode="External"/><Relationship Id="rId11" Type="http://schemas.openxmlformats.org/officeDocument/2006/relationships/image" Target="../media/image16.png"/><Relationship Id="rId5" Type="http://schemas.openxmlformats.org/officeDocument/2006/relationships/image" Target="../media/image14.png"/><Relationship Id="rId15" Type="http://schemas.openxmlformats.org/officeDocument/2006/relationships/image" Target="../media/image17.png"/><Relationship Id="rId10" Type="http://schemas.openxmlformats.org/officeDocument/2006/relationships/hyperlink" Target="https://sciencetostartup.com/developers/sdks" TargetMode="External"/><Relationship Id="rId4" Type="http://schemas.openxmlformats.org/officeDocument/2006/relationships/hyperlink" Target="https://sciencetostartup.com/dashboard" TargetMode="External"/><Relationship Id="rId9" Type="http://schemas.openxmlformats.org/officeDocument/2006/relationships/image" Target="../media/image6.png"/><Relationship Id="rId14" Type="http://schemas.openxmlformats.org/officeDocument/2006/relationships/hyperlink" Target="https://sciencetostartup.com/developers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linkedin.com/in/hamittokay/" TargetMode="External"/><Relationship Id="rId5" Type="http://schemas.openxmlformats.org/officeDocument/2006/relationships/hyperlink" Target="https://www.linkedin.com/in/engin-turkmen-790073139/" TargetMode="External"/><Relationship Id="rId4" Type="http://schemas.openxmlformats.org/officeDocument/2006/relationships/hyperlink" Target="https://www.linkedin.com/in/musaeminozdem/" TargetMode="Externa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s://sciencetostartup.com/resources/benchmark" TargetMode="External"/><Relationship Id="rId3" Type="http://schemas.openxmlformats.org/officeDocument/2006/relationships/hyperlink" Target="https://sciencetostartup.com/paper/identity-as-attractor-geometric-evidence-for-persistent-agent-architecture-in-llm-activation-space" TargetMode="External"/><Relationship Id="rId7" Type="http://schemas.openxmlformats.org/officeDocument/2006/relationships/hyperlink" Target="https://sciencetostartup.com/resources/dataset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sciencetostartup.com/methodology" TargetMode="External"/><Relationship Id="rId5" Type="http://schemas.openxmlformats.org/officeDocument/2006/relationships/hyperlink" Target="https://sciencetostartup.com/foresight" TargetMode="External"/><Relationship Id="rId10" Type="http://schemas.openxmlformats.org/officeDocument/2006/relationships/hyperlink" Target="https://sciencetostartup.com/proof/freshness" TargetMode="External"/><Relationship Id="rId4" Type="http://schemas.openxmlformats.org/officeDocument/2006/relationships/hyperlink" Target="https://sciencetostartup.com/signal-canvas" TargetMode="External"/><Relationship Id="rId9" Type="http://schemas.openxmlformats.org/officeDocument/2006/relationships/hyperlink" Target="https://sciencetostartup.com/developers" TargetMode="Externa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linkedin.com/in/musaeminozdem/" TargetMode="External"/><Relationship Id="rId3" Type="http://schemas.openxmlformats.org/officeDocument/2006/relationships/image" Target="../media/image1.png"/><Relationship Id="rId7" Type="http://schemas.openxmlformats.org/officeDocument/2006/relationships/hyperlink" Target="https://sciencetostartup.com/developers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sciencetostartup.com/dashboard" TargetMode="External"/><Relationship Id="rId5" Type="http://schemas.openxmlformats.org/officeDocument/2006/relationships/hyperlink" Target="https://sciencetostartup.com/" TargetMode="External"/><Relationship Id="rId4" Type="http://schemas.openxmlformats.org/officeDocument/2006/relationships/hyperlink" Target="mailto:musa@sciencetostartup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A162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>
            <a:alphaModFix amt="40000"/>
          </a:blip>
          <a:stretch>
            <a:fillRect/>
          </a:stretch>
        </p:blipFill>
        <p:spPr>
          <a:xfrm>
            <a:off x="9601200" y="548640"/>
            <a:ext cx="73152" cy="73152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3">
            <a:alphaModFix amt="40000"/>
          </a:blip>
          <a:stretch>
            <a:fillRect/>
          </a:stretch>
        </p:blipFill>
        <p:spPr>
          <a:xfrm>
            <a:off x="10058400" y="548640"/>
            <a:ext cx="73152" cy="73152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3">
            <a:alphaModFix amt="40000"/>
          </a:blip>
          <a:stretch>
            <a:fillRect/>
          </a:stretch>
        </p:blipFill>
        <p:spPr>
          <a:xfrm>
            <a:off x="10515600" y="548640"/>
            <a:ext cx="73152" cy="73152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3">
            <a:alphaModFix amt="40000"/>
          </a:blip>
          <a:stretch>
            <a:fillRect/>
          </a:stretch>
        </p:blipFill>
        <p:spPr>
          <a:xfrm>
            <a:off x="9601200" y="1005840"/>
            <a:ext cx="73152" cy="73152"/>
          </a:xfrm>
          <a:prstGeom prst="rect">
            <a:avLst/>
          </a:prstGeom>
        </p:spPr>
      </p:pic>
      <p:pic>
        <p:nvPicPr>
          <p:cNvPr id="6" name="Image 4" descr="preencoded.png"/>
          <p:cNvPicPr>
            <a:picLocks noChangeAspect="1"/>
          </p:cNvPicPr>
          <p:nvPr/>
        </p:nvPicPr>
        <p:blipFill>
          <a:blip r:embed="rId3">
            <a:alphaModFix amt="40000"/>
          </a:blip>
          <a:stretch>
            <a:fillRect/>
          </a:stretch>
        </p:blipFill>
        <p:spPr>
          <a:xfrm>
            <a:off x="10058400" y="1005840"/>
            <a:ext cx="73152" cy="73152"/>
          </a:xfrm>
          <a:prstGeom prst="rect">
            <a:avLst/>
          </a:prstGeom>
        </p:spPr>
      </p:pic>
      <p:pic>
        <p:nvPicPr>
          <p:cNvPr id="7" name="Image 5" descr="preencoded.png"/>
          <p:cNvPicPr>
            <a:picLocks noChangeAspect="1"/>
          </p:cNvPicPr>
          <p:nvPr/>
        </p:nvPicPr>
        <p:blipFill>
          <a:blip r:embed="rId3">
            <a:alphaModFix amt="40000"/>
          </a:blip>
          <a:stretch>
            <a:fillRect/>
          </a:stretch>
        </p:blipFill>
        <p:spPr>
          <a:xfrm>
            <a:off x="10515600" y="1005840"/>
            <a:ext cx="73152" cy="73152"/>
          </a:xfrm>
          <a:prstGeom prst="rect">
            <a:avLst/>
          </a:prstGeom>
        </p:spPr>
      </p:pic>
      <p:sp>
        <p:nvSpPr>
          <p:cNvPr id="8" name="Shape 0"/>
          <p:cNvSpPr/>
          <p:nvPr/>
        </p:nvSpPr>
        <p:spPr>
          <a:xfrm>
            <a:off x="548640" y="548640"/>
            <a:ext cx="73152" cy="320040"/>
          </a:xfrm>
          <a:prstGeom prst="rect">
            <a:avLst/>
          </a:prstGeom>
          <a:solidFill>
            <a:srgbClr val="00D9A3"/>
          </a:solidFill>
          <a:ln w="12700">
            <a:solidFill>
              <a:srgbClr val="00D9A3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9" name="Text 1"/>
          <p:cNvSpPr/>
          <p:nvPr/>
        </p:nvSpPr>
        <p:spPr>
          <a:xfrm>
            <a:off x="749808" y="502920"/>
            <a:ext cx="4572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600" dirty="0">
                <a:solidFill>
                  <a:srgbClr val="F5F7F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SCIENCETOSTARTUP</a:t>
            </a:r>
            <a:endParaRPr lang="en-US" sz="1200" dirty="0"/>
          </a:p>
        </p:txBody>
      </p:sp>
      <p:sp>
        <p:nvSpPr>
          <p:cNvPr id="10" name="Text 2"/>
          <p:cNvSpPr/>
          <p:nvPr/>
        </p:nvSpPr>
        <p:spPr>
          <a:xfrm>
            <a:off x="548640" y="1920240"/>
            <a:ext cx="7315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kern="0" spc="500" dirty="0">
                <a:solidFill>
                  <a:srgbClr val="00D9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INVESTOR BRIEF · MAY 2026</a:t>
            </a:r>
            <a:endParaRPr lang="en-US" sz="1000" dirty="0"/>
          </a:p>
        </p:txBody>
      </p:sp>
      <p:sp>
        <p:nvSpPr>
          <p:cNvPr id="11" name="Text 3"/>
          <p:cNvSpPr/>
          <p:nvPr/>
        </p:nvSpPr>
        <p:spPr>
          <a:xfrm>
            <a:off x="548640" y="2286000"/>
            <a:ext cx="1097280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5600" b="1" dirty="0">
                <a:solidFill>
                  <a:srgbClr val="F5F7F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Agent OS for</a:t>
            </a:r>
            <a:endParaRPr lang="en-US" sz="5600" dirty="0"/>
          </a:p>
        </p:txBody>
      </p:sp>
      <p:sp>
        <p:nvSpPr>
          <p:cNvPr id="12" name="Text 4"/>
          <p:cNvSpPr/>
          <p:nvPr/>
        </p:nvSpPr>
        <p:spPr>
          <a:xfrm>
            <a:off x="548640" y="3063240"/>
            <a:ext cx="1097280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5600" b="1" dirty="0">
                <a:solidFill>
                  <a:srgbClr val="F5F7F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Research </a:t>
            </a:r>
            <a:r>
              <a:rPr lang="en-US" sz="5600" b="1" i="1" dirty="0">
                <a:solidFill>
                  <a:srgbClr val="00D9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Commercialization.</a:t>
            </a:r>
            <a:endParaRPr lang="en-US" sz="5600" dirty="0"/>
          </a:p>
        </p:txBody>
      </p:sp>
      <p:sp>
        <p:nvSpPr>
          <p:cNvPr id="13" name="Text 5"/>
          <p:cNvSpPr/>
          <p:nvPr/>
        </p:nvSpPr>
        <p:spPr>
          <a:xfrm>
            <a:off x="548640" y="4023360"/>
            <a:ext cx="109728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i="1" dirty="0">
                <a:solidFill>
                  <a:srgbClr val="CADCFC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Every cs.AI paper on arXiv. Every claim signed. Free, today.</a:t>
            </a:r>
            <a:endParaRPr lang="en-US" sz="2000" dirty="0"/>
          </a:p>
        </p:txBody>
      </p:sp>
      <p:sp>
        <p:nvSpPr>
          <p:cNvPr id="14" name="Shape 6"/>
          <p:cNvSpPr/>
          <p:nvPr/>
        </p:nvSpPr>
        <p:spPr>
          <a:xfrm>
            <a:off x="548640" y="5029200"/>
            <a:ext cx="11109960" cy="0"/>
          </a:xfrm>
          <a:prstGeom prst="line">
            <a:avLst/>
          </a:prstGeom>
          <a:noFill/>
          <a:ln w="12700">
            <a:solidFill>
              <a:srgbClr val="243A5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5" name="Text 7"/>
          <p:cNvSpPr/>
          <p:nvPr/>
        </p:nvSpPr>
        <p:spPr>
          <a:xfrm>
            <a:off x="548640" y="5212080"/>
            <a:ext cx="4572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300" dirty="0">
                <a:solidFill>
                  <a:srgbClr val="F5F7F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MUSA EMIN OZDEM</a:t>
            </a:r>
            <a:endParaRPr lang="en-US" sz="1100" dirty="0"/>
          </a:p>
        </p:txBody>
      </p:sp>
      <p:sp>
        <p:nvSpPr>
          <p:cNvPr id="16" name="Text 8"/>
          <p:cNvSpPr/>
          <p:nvPr/>
        </p:nvSpPr>
        <p:spPr>
          <a:xfrm>
            <a:off x="548640" y="5486400"/>
            <a:ext cx="4572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8FA3B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Founder &amp; CEO  ·  Seattle, WA</a:t>
            </a:r>
            <a:endParaRPr lang="en-US" sz="1100" dirty="0"/>
          </a:p>
        </p:txBody>
      </p:sp>
      <p:sp>
        <p:nvSpPr>
          <p:cNvPr id="17" name="Text 9">
            <a:hlinkClick r:id="rId4"/>
          </p:cNvPr>
          <p:cNvSpPr/>
          <p:nvPr/>
        </p:nvSpPr>
        <p:spPr>
          <a:xfrm>
            <a:off x="6949440" y="5212080"/>
            <a:ext cx="47091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00" b="1" u="sng" dirty="0">
                <a:solidFill>
                  <a:srgbClr val="00D9A3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sciencetostartup.com</a:t>
            </a:r>
            <a:endParaRPr lang="en-US" sz="1100" dirty="0"/>
          </a:p>
        </p:txBody>
      </p:sp>
      <p:sp>
        <p:nvSpPr>
          <p:cNvPr id="18" name="Text 10">
            <a:hlinkClick r:id="rId5"/>
          </p:cNvPr>
          <p:cNvSpPr/>
          <p:nvPr/>
        </p:nvSpPr>
        <p:spPr>
          <a:xfrm>
            <a:off x="6949440" y="5486400"/>
            <a:ext cx="47091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00" u="sng" dirty="0">
                <a:solidFill>
                  <a:srgbClr val="8FA3BF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musa@sciencetostartup.com</a:t>
            </a:r>
            <a:endParaRPr lang="en-US" sz="1100" dirty="0"/>
          </a:p>
        </p:txBody>
      </p:sp>
      <p:sp>
        <p:nvSpPr>
          <p:cNvPr id="19" name="Text 11"/>
          <p:cNvSpPr/>
          <p:nvPr/>
        </p:nvSpPr>
        <p:spPr>
          <a:xfrm>
            <a:off x="11094415" y="6446520"/>
            <a:ext cx="8229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kern="0" spc="200" dirty="0">
                <a:solidFill>
                  <a:srgbClr val="8FA3B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 / 12</a:t>
            </a:r>
            <a:endParaRPr lang="en-US" sz="900" dirty="0"/>
          </a:p>
        </p:txBody>
      </p:sp>
      <p:sp>
        <p:nvSpPr>
          <p:cNvPr id="20" name="Text 12"/>
          <p:cNvSpPr/>
          <p:nvPr/>
        </p:nvSpPr>
        <p:spPr>
          <a:xfrm>
            <a:off x="457200" y="6446520"/>
            <a:ext cx="3657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50" b="1" kern="0" spc="300" dirty="0">
                <a:solidFill>
                  <a:srgbClr val="8FA3B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SCIENCETOSTARTUP</a:t>
            </a:r>
            <a:endParaRPr lang="en-US" sz="8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5F7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10972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kern="0" spc="600" dirty="0">
                <a:solidFill>
                  <a:srgbClr val="00A0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PROBLEM</a:t>
            </a:r>
            <a:endParaRPr lang="en-US" sz="1000" dirty="0"/>
          </a:p>
        </p:txBody>
      </p:sp>
      <p:sp>
        <p:nvSpPr>
          <p:cNvPr id="3" name="Text 1"/>
          <p:cNvSpPr/>
          <p:nvPr/>
        </p:nvSpPr>
        <p:spPr>
          <a:xfrm>
            <a:off x="548640" y="914400"/>
            <a:ext cx="109728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Research is the world's most valuable feedstock</a:t>
            </a:r>
            <a:endParaRPr lang="en-US" sz="3000" dirty="0"/>
          </a:p>
        </p:txBody>
      </p:sp>
      <p:sp>
        <p:nvSpPr>
          <p:cNvPr id="4" name="Text 2"/>
          <p:cNvSpPr/>
          <p:nvPr/>
        </p:nvSpPr>
        <p:spPr>
          <a:xfrm>
            <a:off x="548640" y="1417320"/>
            <a:ext cx="109728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and the </a:t>
            </a:r>
            <a:r>
              <a:rPr lang="en-US" sz="3000" b="1" i="1" dirty="0">
                <a:solidFill>
                  <a:srgbClr val="FF6B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least navigable</a:t>
            </a:r>
            <a:r>
              <a:rPr lang="en-US" sz="3000" b="1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surface in the AI economy.</a:t>
            </a:r>
            <a:endParaRPr lang="en-US" sz="3000" dirty="0"/>
          </a:p>
        </p:txBody>
      </p:sp>
      <p:sp>
        <p:nvSpPr>
          <p:cNvPr id="5" name="Shape 3"/>
          <p:cNvSpPr/>
          <p:nvPr/>
        </p:nvSpPr>
        <p:spPr>
          <a:xfrm>
            <a:off x="548640" y="2377440"/>
            <a:ext cx="3566160" cy="3200400"/>
          </a:xfrm>
          <a:prstGeom prst="rect">
            <a:avLst/>
          </a:prstGeom>
          <a:solidFill>
            <a:srgbClr val="FFFFFF"/>
          </a:solidFill>
          <a:ln w="12700">
            <a:solidFill>
              <a:srgbClr val="E1E7EF"/>
            </a:solidFill>
            <a:prstDash val="solid"/>
          </a:ln>
          <a:effectLst>
            <a:outerShdw blurRad="152400" dist="50800" dir="5400000" algn="bl" rotWithShape="0">
              <a:srgbClr val="0A1628">
                <a:alpha val="6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6" name="Shape 4"/>
          <p:cNvSpPr/>
          <p:nvPr/>
        </p:nvSpPr>
        <p:spPr>
          <a:xfrm>
            <a:off x="548640" y="2377440"/>
            <a:ext cx="73152" cy="3200400"/>
          </a:xfrm>
          <a:prstGeom prst="rect">
            <a:avLst/>
          </a:prstGeom>
          <a:solidFill>
            <a:srgbClr val="FF6B6B"/>
          </a:solidFill>
          <a:ln w="12700">
            <a:solidFill>
              <a:srgbClr val="FF6B6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" name="Text 5"/>
          <p:cNvSpPr/>
          <p:nvPr/>
        </p:nvSpPr>
        <p:spPr>
          <a:xfrm>
            <a:off x="822960" y="2560320"/>
            <a:ext cx="320040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5200" b="1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4,000+</a:t>
            </a:r>
            <a:endParaRPr lang="en-US" sz="5200" dirty="0"/>
          </a:p>
        </p:txBody>
      </p:sp>
      <p:sp>
        <p:nvSpPr>
          <p:cNvPr id="8" name="Text 6"/>
          <p:cNvSpPr/>
          <p:nvPr/>
        </p:nvSpPr>
        <p:spPr>
          <a:xfrm>
            <a:off x="822960" y="3657600"/>
            <a:ext cx="32004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AI papers shipped daily across arXiv categories.</a:t>
            </a:r>
            <a:endParaRPr lang="en-US" sz="1400" dirty="0"/>
          </a:p>
        </p:txBody>
      </p:sp>
      <p:sp>
        <p:nvSpPr>
          <p:cNvPr id="9" name="Text 7"/>
          <p:cNvSpPr/>
          <p:nvPr/>
        </p:nvSpPr>
        <p:spPr>
          <a:xfrm>
            <a:off x="822960" y="4572000"/>
            <a:ext cx="32004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i="1" dirty="0">
                <a:solidFill>
                  <a:srgbClr val="5B6B8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 founder, VC, or AI agent can read them all.</a:t>
            </a:r>
            <a:endParaRPr lang="en-US" sz="1100" dirty="0"/>
          </a:p>
        </p:txBody>
      </p:sp>
      <p:sp>
        <p:nvSpPr>
          <p:cNvPr id="10" name="Shape 8"/>
          <p:cNvSpPr/>
          <p:nvPr/>
        </p:nvSpPr>
        <p:spPr>
          <a:xfrm>
            <a:off x="4297680" y="2377440"/>
            <a:ext cx="3566160" cy="3200400"/>
          </a:xfrm>
          <a:prstGeom prst="rect">
            <a:avLst/>
          </a:prstGeom>
          <a:solidFill>
            <a:srgbClr val="FFFFFF"/>
          </a:solidFill>
          <a:ln w="12700">
            <a:solidFill>
              <a:srgbClr val="E1E7EF"/>
            </a:solidFill>
            <a:prstDash val="solid"/>
          </a:ln>
          <a:effectLst>
            <a:outerShdw blurRad="152400" dist="50800" dir="5400000" algn="bl" rotWithShape="0">
              <a:srgbClr val="0A1628">
                <a:alpha val="6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1" name="Shape 9"/>
          <p:cNvSpPr/>
          <p:nvPr/>
        </p:nvSpPr>
        <p:spPr>
          <a:xfrm>
            <a:off x="4297680" y="2377440"/>
            <a:ext cx="73152" cy="3200400"/>
          </a:xfrm>
          <a:prstGeom prst="rect">
            <a:avLst/>
          </a:prstGeom>
          <a:solidFill>
            <a:srgbClr val="FF6B6B"/>
          </a:solidFill>
          <a:ln w="12700">
            <a:solidFill>
              <a:srgbClr val="FF6B6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2" name="Text 10"/>
          <p:cNvSpPr/>
          <p:nvPr/>
        </p:nvSpPr>
        <p:spPr>
          <a:xfrm>
            <a:off x="4572000" y="2560320"/>
            <a:ext cx="320040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5200" b="1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$0</a:t>
            </a:r>
            <a:endParaRPr lang="en-US" sz="5200" dirty="0"/>
          </a:p>
        </p:txBody>
      </p:sp>
      <p:sp>
        <p:nvSpPr>
          <p:cNvPr id="13" name="Text 11"/>
          <p:cNvSpPr/>
          <p:nvPr/>
        </p:nvSpPr>
        <p:spPr>
          <a:xfrm>
            <a:off x="4572000" y="3657600"/>
            <a:ext cx="32004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Trusted, signed citation infrastructure for AI agents.</a:t>
            </a:r>
            <a:endParaRPr lang="en-US" sz="1400" dirty="0"/>
          </a:p>
        </p:txBody>
      </p:sp>
      <p:sp>
        <p:nvSpPr>
          <p:cNvPr id="14" name="Text 12"/>
          <p:cNvSpPr/>
          <p:nvPr/>
        </p:nvSpPr>
        <p:spPr>
          <a:xfrm>
            <a:off x="4572000" y="4572000"/>
            <a:ext cx="32004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i="1" dirty="0">
                <a:solidFill>
                  <a:srgbClr val="5B6B8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LLMs hallucinate when sources lack provenance.</a:t>
            </a:r>
            <a:endParaRPr lang="en-US" sz="1100" dirty="0"/>
          </a:p>
        </p:txBody>
      </p:sp>
      <p:sp>
        <p:nvSpPr>
          <p:cNvPr id="15" name="Shape 13"/>
          <p:cNvSpPr/>
          <p:nvPr/>
        </p:nvSpPr>
        <p:spPr>
          <a:xfrm>
            <a:off x="8046720" y="2377440"/>
            <a:ext cx="3566160" cy="3200400"/>
          </a:xfrm>
          <a:prstGeom prst="rect">
            <a:avLst/>
          </a:prstGeom>
          <a:solidFill>
            <a:srgbClr val="FFFFFF"/>
          </a:solidFill>
          <a:ln w="12700">
            <a:solidFill>
              <a:srgbClr val="E1E7EF"/>
            </a:solidFill>
            <a:prstDash val="solid"/>
          </a:ln>
          <a:effectLst>
            <a:outerShdw blurRad="152400" dist="50800" dir="5400000" algn="bl" rotWithShape="0">
              <a:srgbClr val="0A1628">
                <a:alpha val="6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6" name="Shape 14"/>
          <p:cNvSpPr/>
          <p:nvPr/>
        </p:nvSpPr>
        <p:spPr>
          <a:xfrm>
            <a:off x="8046720" y="2377440"/>
            <a:ext cx="73152" cy="3200400"/>
          </a:xfrm>
          <a:prstGeom prst="rect">
            <a:avLst/>
          </a:prstGeom>
          <a:solidFill>
            <a:srgbClr val="FF6B6B"/>
          </a:solidFill>
          <a:ln w="12700">
            <a:solidFill>
              <a:srgbClr val="FF6B6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7" name="Text 15"/>
          <p:cNvSpPr/>
          <p:nvPr/>
        </p:nvSpPr>
        <p:spPr>
          <a:xfrm>
            <a:off x="8321040" y="2560320"/>
            <a:ext cx="320040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5200" b="1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18–36 mo</a:t>
            </a:r>
            <a:endParaRPr lang="en-US" sz="5200" dirty="0"/>
          </a:p>
        </p:txBody>
      </p:sp>
      <p:sp>
        <p:nvSpPr>
          <p:cNvPr id="18" name="Text 16"/>
          <p:cNvSpPr/>
          <p:nvPr/>
        </p:nvSpPr>
        <p:spPr>
          <a:xfrm>
            <a:off x="8321040" y="3657600"/>
            <a:ext cx="32004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Lag from breakthrough paper to fundable startup.</a:t>
            </a:r>
            <a:endParaRPr lang="en-US" sz="1400" dirty="0"/>
          </a:p>
        </p:txBody>
      </p:sp>
      <p:sp>
        <p:nvSpPr>
          <p:cNvPr id="19" name="Text 17"/>
          <p:cNvSpPr/>
          <p:nvPr/>
        </p:nvSpPr>
        <p:spPr>
          <a:xfrm>
            <a:off x="8321040" y="4572000"/>
            <a:ext cx="32004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i="1" dirty="0">
                <a:solidFill>
                  <a:srgbClr val="5B6B8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By the time it's obvious, the round is closed.</a:t>
            </a:r>
            <a:endParaRPr lang="en-US" sz="1100" dirty="0"/>
          </a:p>
        </p:txBody>
      </p:sp>
      <p:sp>
        <p:nvSpPr>
          <p:cNvPr id="20" name="Text 18"/>
          <p:cNvSpPr/>
          <p:nvPr/>
        </p:nvSpPr>
        <p:spPr>
          <a:xfrm>
            <a:off x="548640" y="5852160"/>
            <a:ext cx="110642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i="1" dirty="0">
                <a:solidFill>
                  <a:srgbClr val="0F1B2D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Founders, investors, and AI agents all need the same thing; a calibrated, verifiable signal of what to build, fund, or cite next.</a:t>
            </a:r>
            <a:endParaRPr lang="en-US" sz="1400" dirty="0"/>
          </a:p>
        </p:txBody>
      </p:sp>
      <p:sp>
        <p:nvSpPr>
          <p:cNvPr id="21" name="Text 19"/>
          <p:cNvSpPr/>
          <p:nvPr/>
        </p:nvSpPr>
        <p:spPr>
          <a:xfrm>
            <a:off x="11094415" y="6446520"/>
            <a:ext cx="8229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kern="0" spc="200" dirty="0">
                <a:solidFill>
                  <a:srgbClr val="5B6B8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 / 12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457200" y="6446520"/>
            <a:ext cx="3657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50" b="1" kern="0" spc="300" dirty="0">
                <a:solidFill>
                  <a:srgbClr val="5B6B8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SCIENCETOSTARTUP</a:t>
            </a:r>
            <a:endParaRPr lang="en-US" sz="8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5F7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10972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kern="0" spc="600" dirty="0">
                <a:solidFill>
                  <a:srgbClr val="00A0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SOLUTION</a:t>
            </a:r>
            <a:endParaRPr lang="en-US" sz="1000" dirty="0"/>
          </a:p>
        </p:txBody>
      </p:sp>
      <p:sp>
        <p:nvSpPr>
          <p:cNvPr id="3" name="Text 1"/>
          <p:cNvSpPr/>
          <p:nvPr/>
        </p:nvSpPr>
        <p:spPr>
          <a:xfrm>
            <a:off x="548640" y="914400"/>
            <a:ext cx="109728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400" b="1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We score, sign, and ship</a:t>
            </a:r>
            <a:endParaRPr lang="en-US" sz="3400" dirty="0"/>
          </a:p>
        </p:txBody>
      </p:sp>
      <p:sp>
        <p:nvSpPr>
          <p:cNvPr id="4" name="Text 2"/>
          <p:cNvSpPr/>
          <p:nvPr/>
        </p:nvSpPr>
        <p:spPr>
          <a:xfrm>
            <a:off x="548640" y="1417320"/>
            <a:ext cx="109728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400" b="1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every cs.AI paper on </a:t>
            </a:r>
            <a:r>
              <a:rPr lang="en-US" sz="3400" b="1" dirty="0" err="1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arXiv</a:t>
            </a:r>
            <a:r>
              <a:rPr lang="en-US" sz="3400" b="1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3400" b="1" i="1" dirty="0">
                <a:solidFill>
                  <a:srgbClr val="00A0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daily, verifiably, free.</a:t>
            </a:r>
            <a:endParaRPr lang="en-US" sz="3400" dirty="0"/>
          </a:p>
        </p:txBody>
      </p:sp>
      <p:sp>
        <p:nvSpPr>
          <p:cNvPr id="5" name="Shape 3"/>
          <p:cNvSpPr/>
          <p:nvPr/>
        </p:nvSpPr>
        <p:spPr>
          <a:xfrm>
            <a:off x="548640" y="2468880"/>
            <a:ext cx="5486400" cy="3840480"/>
          </a:xfrm>
          <a:prstGeom prst="rect">
            <a:avLst/>
          </a:prstGeom>
          <a:solidFill>
            <a:srgbClr val="FFFFFF"/>
          </a:solidFill>
          <a:ln w="12700">
            <a:solidFill>
              <a:srgbClr val="E1E7E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" name="Shape 4"/>
          <p:cNvSpPr/>
          <p:nvPr/>
        </p:nvSpPr>
        <p:spPr>
          <a:xfrm>
            <a:off x="548640" y="2468880"/>
            <a:ext cx="73152" cy="3840480"/>
          </a:xfrm>
          <a:prstGeom prst="rect">
            <a:avLst/>
          </a:prstGeom>
          <a:solidFill>
            <a:srgbClr val="00D9A3"/>
          </a:solidFill>
          <a:ln w="12700">
            <a:solidFill>
              <a:srgbClr val="00D9A3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" name="Text 5"/>
          <p:cNvSpPr/>
          <p:nvPr/>
        </p:nvSpPr>
        <p:spPr>
          <a:xfrm>
            <a:off x="822960" y="2651760"/>
            <a:ext cx="5029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Not another paper search engine.</a:t>
            </a:r>
            <a:endParaRPr lang="en-US" sz="1600" dirty="0"/>
          </a:p>
        </p:txBody>
      </p:sp>
      <p:sp>
        <p:nvSpPr>
          <p:cNvPr id="8" name="Text 6"/>
          <p:cNvSpPr/>
          <p:nvPr/>
        </p:nvSpPr>
        <p:spPr>
          <a:xfrm>
            <a:off x="822960" y="3017520"/>
            <a:ext cx="5029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i="1" dirty="0">
                <a:solidFill>
                  <a:srgbClr val="00A0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conviction engine.</a:t>
            </a:r>
            <a:endParaRPr lang="en-US" sz="2600" dirty="0"/>
          </a:p>
        </p:txBody>
      </p:sp>
      <p:pic>
        <p:nvPicPr>
          <p:cNvPr id="9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8680" y="3721608"/>
            <a:ext cx="128016" cy="128016"/>
          </a:xfrm>
          <a:prstGeom prst="rect">
            <a:avLst/>
          </a:prstGeom>
        </p:spPr>
      </p:pic>
      <p:sp>
        <p:nvSpPr>
          <p:cNvPr id="10" name="Text 7"/>
          <p:cNvSpPr/>
          <p:nvPr/>
        </p:nvSpPr>
        <p:spPr>
          <a:xfrm>
            <a:off x="1097280" y="3657600"/>
            <a:ext cx="47548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Signal Fusion score  </a:t>
            </a:r>
            <a:r>
              <a:rPr lang="en-US" sz="1150" dirty="0">
                <a:solidFill>
                  <a:srgbClr val="5B6B8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Composite of viability, prediction, community, GitHub velocity SHAP-decomposable.</a:t>
            </a:r>
            <a:endParaRPr lang="en-US" sz="1150" dirty="0"/>
          </a:p>
        </p:txBody>
      </p:sp>
      <p:pic>
        <p:nvPicPr>
          <p:cNvPr id="11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8680" y="4315968"/>
            <a:ext cx="128016" cy="128016"/>
          </a:xfrm>
          <a:prstGeom prst="rect">
            <a:avLst/>
          </a:prstGeom>
        </p:spPr>
      </p:pic>
      <p:sp>
        <p:nvSpPr>
          <p:cNvPr id="12" name="Text 8"/>
          <p:cNvSpPr/>
          <p:nvPr/>
        </p:nvSpPr>
        <p:spPr>
          <a:xfrm>
            <a:off x="1097280" y="4251960"/>
            <a:ext cx="47548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Cryptographic receipt  </a:t>
            </a:r>
            <a:r>
              <a:rPr lang="en-US" sz="1150" dirty="0">
                <a:solidFill>
                  <a:srgbClr val="5B6B8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Every score Ed25519-signed. Verifiable in 3 lines of Python.</a:t>
            </a:r>
            <a:endParaRPr lang="en-US" sz="1150" dirty="0"/>
          </a:p>
        </p:txBody>
      </p:sp>
      <p:pic>
        <p:nvPicPr>
          <p:cNvPr id="13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8680" y="4910328"/>
            <a:ext cx="128016" cy="128016"/>
          </a:xfrm>
          <a:prstGeom prst="rect">
            <a:avLst/>
          </a:prstGeom>
        </p:spPr>
      </p:pic>
      <p:sp>
        <p:nvSpPr>
          <p:cNvPr id="14" name="Text 9"/>
          <p:cNvSpPr/>
          <p:nvPr/>
        </p:nvSpPr>
        <p:spPr>
          <a:xfrm>
            <a:off x="1097280" y="4846320"/>
            <a:ext cx="47548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Claim-level provenance  </a:t>
            </a:r>
            <a:r>
              <a:rPr lang="en-US" sz="1150" dirty="0">
                <a:solidFill>
                  <a:srgbClr val="5B6B8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Every assertion linked to its span in its source paper.</a:t>
            </a:r>
            <a:endParaRPr lang="en-US" sz="1150" dirty="0"/>
          </a:p>
        </p:txBody>
      </p:sp>
      <p:pic>
        <p:nvPicPr>
          <p:cNvPr id="15" name="Image 3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8680" y="5504688"/>
            <a:ext cx="128016" cy="128016"/>
          </a:xfrm>
          <a:prstGeom prst="rect">
            <a:avLst/>
          </a:prstGeom>
        </p:spPr>
      </p:pic>
      <p:sp>
        <p:nvSpPr>
          <p:cNvPr id="16" name="Text 10"/>
          <p:cNvSpPr/>
          <p:nvPr/>
        </p:nvSpPr>
        <p:spPr>
          <a:xfrm>
            <a:off x="1097280" y="5440680"/>
            <a:ext cx="47548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Build-ready output  </a:t>
            </a:r>
            <a:r>
              <a:rPr lang="en-US" sz="1150" dirty="0">
                <a:solidFill>
                  <a:srgbClr val="5B6B8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Buildability score with reproducibility receipts.</a:t>
            </a:r>
            <a:endParaRPr lang="en-US" sz="1150" dirty="0"/>
          </a:p>
        </p:txBody>
      </p:sp>
      <p:sp>
        <p:nvSpPr>
          <p:cNvPr id="17" name="Shape 11"/>
          <p:cNvSpPr/>
          <p:nvPr/>
        </p:nvSpPr>
        <p:spPr>
          <a:xfrm>
            <a:off x="6355080" y="2468880"/>
            <a:ext cx="5303520" cy="3840480"/>
          </a:xfrm>
          <a:prstGeom prst="rect">
            <a:avLst/>
          </a:prstGeom>
          <a:solidFill>
            <a:srgbClr val="0A1628"/>
          </a:solidFill>
          <a:ln w="12700">
            <a:solidFill>
              <a:srgbClr val="0A162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8" name="Text 12"/>
          <p:cNvSpPr/>
          <p:nvPr/>
        </p:nvSpPr>
        <p:spPr>
          <a:xfrm>
            <a:off x="6583680" y="2697480"/>
            <a:ext cx="49377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kern="0" spc="400" dirty="0">
                <a:solidFill>
                  <a:srgbClr val="00D9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DAILY PIPELINE</a:t>
            </a:r>
            <a:endParaRPr lang="en-US" sz="1000" dirty="0"/>
          </a:p>
        </p:txBody>
      </p:sp>
      <p:sp>
        <p:nvSpPr>
          <p:cNvPr id="19" name="Text 13"/>
          <p:cNvSpPr/>
          <p:nvPr/>
        </p:nvSpPr>
        <p:spPr>
          <a:xfrm>
            <a:off x="6583680" y="3063240"/>
            <a:ext cx="4937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i="1" dirty="0">
                <a:solidFill>
                  <a:srgbClr val="CADCFC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From arXiv to fundable, in under 3 hours.</a:t>
            </a:r>
            <a:endParaRPr lang="en-US" sz="1400" dirty="0"/>
          </a:p>
        </p:txBody>
      </p:sp>
      <p:sp>
        <p:nvSpPr>
          <p:cNvPr id="20" name="Shape 14"/>
          <p:cNvSpPr/>
          <p:nvPr/>
        </p:nvSpPr>
        <p:spPr>
          <a:xfrm>
            <a:off x="6583680" y="3703320"/>
            <a:ext cx="411480" cy="411480"/>
          </a:xfrm>
          <a:prstGeom prst="ellipse">
            <a:avLst/>
          </a:prstGeom>
          <a:solidFill>
            <a:srgbClr val="00D9A3"/>
          </a:solidFill>
          <a:ln w="12700">
            <a:solidFill>
              <a:srgbClr val="00D9A3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1" name="Text 15"/>
          <p:cNvSpPr/>
          <p:nvPr/>
        </p:nvSpPr>
        <p:spPr>
          <a:xfrm>
            <a:off x="6583680" y="3703320"/>
            <a:ext cx="4114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1400" dirty="0"/>
          </a:p>
        </p:txBody>
      </p:sp>
      <p:sp>
        <p:nvSpPr>
          <p:cNvPr id="22" name="Text 16"/>
          <p:cNvSpPr/>
          <p:nvPr/>
        </p:nvSpPr>
        <p:spPr>
          <a:xfrm>
            <a:off x="7132320" y="3685032"/>
            <a:ext cx="43891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kern="0" spc="300" dirty="0">
                <a:solidFill>
                  <a:srgbClr val="00D9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20:05 UTC</a:t>
            </a:r>
            <a:endParaRPr lang="en-US" sz="900" dirty="0"/>
          </a:p>
        </p:txBody>
      </p:sp>
      <p:sp>
        <p:nvSpPr>
          <p:cNvPr id="23" name="Text 17"/>
          <p:cNvSpPr/>
          <p:nvPr/>
        </p:nvSpPr>
        <p:spPr>
          <a:xfrm>
            <a:off x="7132320" y="3867912"/>
            <a:ext cx="43891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F5F7F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Ingest</a:t>
            </a:r>
            <a:endParaRPr lang="en-US" sz="1400" dirty="0"/>
          </a:p>
        </p:txBody>
      </p:sp>
      <p:sp>
        <p:nvSpPr>
          <p:cNvPr id="24" name="Text 18"/>
          <p:cNvSpPr/>
          <p:nvPr/>
        </p:nvSpPr>
        <p:spPr>
          <a:xfrm>
            <a:off x="7132320" y="4114800"/>
            <a:ext cx="43891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B5C4D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Every new cs.AI paper pulled, parsed, embedded.</a:t>
            </a:r>
            <a:endParaRPr lang="en-US" sz="1000" dirty="0"/>
          </a:p>
        </p:txBody>
      </p:sp>
      <p:sp>
        <p:nvSpPr>
          <p:cNvPr id="25" name="Shape 19"/>
          <p:cNvSpPr/>
          <p:nvPr/>
        </p:nvSpPr>
        <p:spPr>
          <a:xfrm>
            <a:off x="6583680" y="4480560"/>
            <a:ext cx="411480" cy="411480"/>
          </a:xfrm>
          <a:prstGeom prst="ellipse">
            <a:avLst/>
          </a:prstGeom>
          <a:solidFill>
            <a:srgbClr val="00D9A3"/>
          </a:solidFill>
          <a:ln w="12700">
            <a:solidFill>
              <a:srgbClr val="00D9A3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6" name="Text 20"/>
          <p:cNvSpPr/>
          <p:nvPr/>
        </p:nvSpPr>
        <p:spPr>
          <a:xfrm>
            <a:off x="6583680" y="4480560"/>
            <a:ext cx="4114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400" dirty="0"/>
          </a:p>
        </p:txBody>
      </p:sp>
      <p:sp>
        <p:nvSpPr>
          <p:cNvPr id="27" name="Text 21"/>
          <p:cNvSpPr/>
          <p:nvPr/>
        </p:nvSpPr>
        <p:spPr>
          <a:xfrm>
            <a:off x="7132320" y="4462272"/>
            <a:ext cx="43891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kern="0" spc="300" dirty="0">
                <a:solidFill>
                  <a:srgbClr val="00D9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20:30 UTC</a:t>
            </a:r>
            <a:endParaRPr lang="en-US" sz="900" dirty="0"/>
          </a:p>
        </p:txBody>
      </p:sp>
      <p:sp>
        <p:nvSpPr>
          <p:cNvPr id="28" name="Text 22"/>
          <p:cNvSpPr/>
          <p:nvPr/>
        </p:nvSpPr>
        <p:spPr>
          <a:xfrm>
            <a:off x="7132320" y="4645152"/>
            <a:ext cx="43891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F5F7F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Enrich + Score</a:t>
            </a:r>
            <a:endParaRPr lang="en-US" sz="1400" dirty="0"/>
          </a:p>
        </p:txBody>
      </p:sp>
      <p:sp>
        <p:nvSpPr>
          <p:cNvPr id="29" name="Text 23"/>
          <p:cNvSpPr/>
          <p:nvPr/>
        </p:nvSpPr>
        <p:spPr>
          <a:xfrm>
            <a:off x="7132320" y="4892040"/>
            <a:ext cx="43891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B5C4D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Signal Fusion. Defensibility 4-bar. Founder-fit.</a:t>
            </a:r>
            <a:endParaRPr lang="en-US" sz="1000" dirty="0"/>
          </a:p>
        </p:txBody>
      </p:sp>
      <p:sp>
        <p:nvSpPr>
          <p:cNvPr id="30" name="Shape 24"/>
          <p:cNvSpPr/>
          <p:nvPr/>
        </p:nvSpPr>
        <p:spPr>
          <a:xfrm>
            <a:off x="6583680" y="5257800"/>
            <a:ext cx="411480" cy="411480"/>
          </a:xfrm>
          <a:prstGeom prst="ellipse">
            <a:avLst/>
          </a:prstGeom>
          <a:solidFill>
            <a:srgbClr val="00D9A3"/>
          </a:solidFill>
          <a:ln w="12700">
            <a:solidFill>
              <a:srgbClr val="00D9A3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1" name="Text 25"/>
          <p:cNvSpPr/>
          <p:nvPr/>
        </p:nvSpPr>
        <p:spPr>
          <a:xfrm>
            <a:off x="6583680" y="5257800"/>
            <a:ext cx="4114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400" dirty="0"/>
          </a:p>
        </p:txBody>
      </p:sp>
      <p:sp>
        <p:nvSpPr>
          <p:cNvPr id="32" name="Text 26"/>
          <p:cNvSpPr/>
          <p:nvPr/>
        </p:nvSpPr>
        <p:spPr>
          <a:xfrm>
            <a:off x="7132320" y="5239512"/>
            <a:ext cx="43891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kern="0" spc="300" dirty="0">
                <a:solidFill>
                  <a:srgbClr val="00D9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21:00 UTC</a:t>
            </a:r>
            <a:endParaRPr lang="en-US" sz="900" dirty="0"/>
          </a:p>
        </p:txBody>
      </p:sp>
      <p:sp>
        <p:nvSpPr>
          <p:cNvPr id="33" name="Text 27"/>
          <p:cNvSpPr/>
          <p:nvPr/>
        </p:nvSpPr>
        <p:spPr>
          <a:xfrm>
            <a:off x="7132320" y="5422392"/>
            <a:ext cx="43891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F5F7F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Sign + Publish</a:t>
            </a:r>
            <a:endParaRPr lang="en-US" sz="1400" dirty="0"/>
          </a:p>
        </p:txBody>
      </p:sp>
      <p:sp>
        <p:nvSpPr>
          <p:cNvPr id="34" name="Text 28"/>
          <p:cNvSpPr/>
          <p:nvPr/>
        </p:nvSpPr>
        <p:spPr>
          <a:xfrm>
            <a:off x="7132320" y="5669280"/>
            <a:ext cx="43891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B5C4D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Ed25519 receipts. Dashboard, API, MCP, HuggingFace.</a:t>
            </a:r>
            <a:endParaRPr lang="en-US" sz="1000" dirty="0"/>
          </a:p>
        </p:txBody>
      </p:sp>
      <p:sp>
        <p:nvSpPr>
          <p:cNvPr id="35" name="Text 29"/>
          <p:cNvSpPr/>
          <p:nvPr/>
        </p:nvSpPr>
        <p:spPr>
          <a:xfrm>
            <a:off x="11094415" y="6446520"/>
            <a:ext cx="8229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kern="0" spc="200" dirty="0">
                <a:solidFill>
                  <a:srgbClr val="5B6B8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 / 12</a:t>
            </a:r>
            <a:endParaRPr lang="en-US" sz="900" dirty="0"/>
          </a:p>
        </p:txBody>
      </p:sp>
      <p:sp>
        <p:nvSpPr>
          <p:cNvPr id="36" name="Text 30"/>
          <p:cNvSpPr/>
          <p:nvPr/>
        </p:nvSpPr>
        <p:spPr>
          <a:xfrm>
            <a:off x="457200" y="6446520"/>
            <a:ext cx="3657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50" b="1" kern="0" spc="300" dirty="0">
                <a:solidFill>
                  <a:srgbClr val="5B6B8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SCIENCETOSTARTUP</a:t>
            </a:r>
            <a:endParaRPr lang="en-US" sz="8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5F7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10972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kern="0" spc="600" dirty="0">
                <a:solidFill>
                  <a:srgbClr val="00A0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PRODUCT</a:t>
            </a:r>
            <a:endParaRPr lang="en-US" sz="1000" dirty="0"/>
          </a:p>
        </p:txBody>
      </p:sp>
      <p:sp>
        <p:nvSpPr>
          <p:cNvPr id="3" name="Text 1"/>
          <p:cNvSpPr/>
          <p:nvPr/>
        </p:nvSpPr>
        <p:spPr>
          <a:xfrm>
            <a:off x="548640" y="914400"/>
            <a:ext cx="109728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Eight surfaces. One system.</a:t>
            </a:r>
            <a:endParaRPr lang="en-US" sz="3200" dirty="0"/>
          </a:p>
        </p:txBody>
      </p:sp>
      <p:sp>
        <p:nvSpPr>
          <p:cNvPr id="4" name="Text 2"/>
          <p:cNvSpPr/>
          <p:nvPr/>
        </p:nvSpPr>
        <p:spPr>
          <a:xfrm>
            <a:off x="548640" y="1463040"/>
            <a:ext cx="10972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i="1" dirty="0">
                <a:solidFill>
                  <a:srgbClr val="5B6B8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Each is a deep module behind a simple interface, clickable below.</a:t>
            </a:r>
            <a:endParaRPr lang="en-US" sz="1500" dirty="0"/>
          </a:p>
        </p:txBody>
      </p:sp>
      <p:sp>
        <p:nvSpPr>
          <p:cNvPr id="5" name="Shape 3"/>
          <p:cNvSpPr/>
          <p:nvPr/>
        </p:nvSpPr>
        <p:spPr>
          <a:xfrm>
            <a:off x="548640" y="2103120"/>
            <a:ext cx="2743200" cy="1965960"/>
          </a:xfrm>
          <a:prstGeom prst="rect">
            <a:avLst/>
          </a:prstGeom>
          <a:solidFill>
            <a:srgbClr val="FFFFFF"/>
          </a:solidFill>
          <a:ln w="12700">
            <a:solidFill>
              <a:srgbClr val="E1E7EF"/>
            </a:solidFill>
            <a:prstDash val="solid"/>
          </a:ln>
          <a:effectLst>
            <a:outerShdw blurRad="101600" dist="25400" dir="5400000" algn="bl" rotWithShape="0">
              <a:srgbClr val="0A1628">
                <a:alpha val="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6" name="Shape 4"/>
          <p:cNvSpPr/>
          <p:nvPr/>
        </p:nvSpPr>
        <p:spPr>
          <a:xfrm>
            <a:off x="548640" y="2103120"/>
            <a:ext cx="2743200" cy="54864"/>
          </a:xfrm>
          <a:prstGeom prst="rect">
            <a:avLst/>
          </a:prstGeom>
          <a:solidFill>
            <a:srgbClr val="00D9A3"/>
          </a:solidFill>
          <a:ln w="12700">
            <a:solidFill>
              <a:srgbClr val="00D9A3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7240" y="2359152"/>
            <a:ext cx="320040" cy="320040"/>
          </a:xfrm>
          <a:prstGeom prst="rect">
            <a:avLst/>
          </a:prstGeom>
        </p:spPr>
      </p:pic>
      <p:sp>
        <p:nvSpPr>
          <p:cNvPr id="8" name="Text 5">
            <a:hlinkClick r:id="rId4"/>
          </p:cNvPr>
          <p:cNvSpPr/>
          <p:nvPr/>
        </p:nvSpPr>
        <p:spPr>
          <a:xfrm>
            <a:off x="1188720" y="2304288"/>
            <a:ext cx="19202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u="sng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Daily Dashboard</a:t>
            </a:r>
            <a:endParaRPr lang="en-US" sz="1300" dirty="0"/>
          </a:p>
        </p:txBody>
      </p:sp>
      <p:sp>
        <p:nvSpPr>
          <p:cNvPr id="9" name="Text 6"/>
          <p:cNvSpPr/>
          <p:nvPr/>
        </p:nvSpPr>
        <p:spPr>
          <a:xfrm>
            <a:off x="777240" y="2880360"/>
            <a:ext cx="228600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5B6B8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Top-ranked papers, GitHub velocity, predictions.</a:t>
            </a:r>
            <a:endParaRPr lang="en-US" sz="1050" dirty="0"/>
          </a:p>
        </p:txBody>
      </p:sp>
      <p:sp>
        <p:nvSpPr>
          <p:cNvPr id="10" name="Text 7">
            <a:hlinkClick r:id="rId4"/>
          </p:cNvPr>
          <p:cNvSpPr/>
          <p:nvPr/>
        </p:nvSpPr>
        <p:spPr>
          <a:xfrm>
            <a:off x="777240" y="3657600"/>
            <a:ext cx="2286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u="sng" kern="0" spc="200" dirty="0">
                <a:solidFill>
                  <a:srgbClr val="00A07A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Open  ↗</a:t>
            </a:r>
            <a:endParaRPr lang="en-US" sz="950" dirty="0"/>
          </a:p>
        </p:txBody>
      </p:sp>
      <p:sp>
        <p:nvSpPr>
          <p:cNvPr id="11" name="Shape 8"/>
          <p:cNvSpPr/>
          <p:nvPr/>
        </p:nvSpPr>
        <p:spPr>
          <a:xfrm>
            <a:off x="3429000" y="2103120"/>
            <a:ext cx="2743200" cy="1965960"/>
          </a:xfrm>
          <a:prstGeom prst="rect">
            <a:avLst/>
          </a:prstGeom>
          <a:solidFill>
            <a:srgbClr val="FFFFFF"/>
          </a:solidFill>
          <a:ln w="12700">
            <a:solidFill>
              <a:srgbClr val="E1E7EF"/>
            </a:solidFill>
            <a:prstDash val="solid"/>
          </a:ln>
          <a:effectLst>
            <a:outerShdw blurRad="101600" dist="25400" dir="5400000" algn="bl" rotWithShape="0">
              <a:srgbClr val="0A1628">
                <a:alpha val="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2" name="Shape 9"/>
          <p:cNvSpPr/>
          <p:nvPr/>
        </p:nvSpPr>
        <p:spPr>
          <a:xfrm>
            <a:off x="3429000" y="2103120"/>
            <a:ext cx="2743200" cy="54864"/>
          </a:xfrm>
          <a:prstGeom prst="rect">
            <a:avLst/>
          </a:prstGeom>
          <a:solidFill>
            <a:srgbClr val="00D9A3"/>
          </a:solidFill>
          <a:ln w="12700">
            <a:solidFill>
              <a:srgbClr val="00D9A3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13" name="Image 1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57600" y="2359152"/>
            <a:ext cx="320040" cy="320040"/>
          </a:xfrm>
          <a:prstGeom prst="rect">
            <a:avLst/>
          </a:prstGeom>
        </p:spPr>
      </p:pic>
      <p:sp>
        <p:nvSpPr>
          <p:cNvPr id="14" name="Text 10">
            <a:hlinkClick r:id="rId6"/>
          </p:cNvPr>
          <p:cNvSpPr/>
          <p:nvPr/>
        </p:nvSpPr>
        <p:spPr>
          <a:xfrm>
            <a:off x="4069080" y="2304288"/>
            <a:ext cx="19202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u="sng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Signal Canvas</a:t>
            </a:r>
            <a:endParaRPr lang="en-US" sz="1300" dirty="0"/>
          </a:p>
        </p:txBody>
      </p:sp>
      <p:sp>
        <p:nvSpPr>
          <p:cNvPr id="15" name="Text 11"/>
          <p:cNvSpPr/>
          <p:nvPr/>
        </p:nvSpPr>
        <p:spPr>
          <a:xfrm>
            <a:off x="3657600" y="2880360"/>
            <a:ext cx="228600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5B6B8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Citation-first synthesis, papers into judgment.</a:t>
            </a:r>
            <a:endParaRPr lang="en-US" sz="1050" dirty="0"/>
          </a:p>
        </p:txBody>
      </p:sp>
      <p:sp>
        <p:nvSpPr>
          <p:cNvPr id="16" name="Text 12">
            <a:hlinkClick r:id="rId6"/>
          </p:cNvPr>
          <p:cNvSpPr/>
          <p:nvPr/>
        </p:nvSpPr>
        <p:spPr>
          <a:xfrm>
            <a:off x="3657600" y="3657600"/>
            <a:ext cx="2286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u="sng" kern="0" spc="200" dirty="0">
                <a:solidFill>
                  <a:srgbClr val="00A07A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Open  ↗</a:t>
            </a:r>
            <a:endParaRPr lang="en-US" sz="950" dirty="0"/>
          </a:p>
        </p:txBody>
      </p:sp>
      <p:sp>
        <p:nvSpPr>
          <p:cNvPr id="17" name="Shape 13"/>
          <p:cNvSpPr/>
          <p:nvPr/>
        </p:nvSpPr>
        <p:spPr>
          <a:xfrm>
            <a:off x="6309360" y="2103120"/>
            <a:ext cx="2743200" cy="1965960"/>
          </a:xfrm>
          <a:prstGeom prst="rect">
            <a:avLst/>
          </a:prstGeom>
          <a:solidFill>
            <a:srgbClr val="FFFFFF"/>
          </a:solidFill>
          <a:ln w="12700">
            <a:solidFill>
              <a:srgbClr val="E1E7EF"/>
            </a:solidFill>
            <a:prstDash val="solid"/>
          </a:ln>
          <a:effectLst>
            <a:outerShdw blurRad="101600" dist="25400" dir="5400000" algn="bl" rotWithShape="0">
              <a:srgbClr val="0A1628">
                <a:alpha val="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8" name="Shape 14"/>
          <p:cNvSpPr/>
          <p:nvPr/>
        </p:nvSpPr>
        <p:spPr>
          <a:xfrm>
            <a:off x="6309360" y="2103120"/>
            <a:ext cx="2743200" cy="54864"/>
          </a:xfrm>
          <a:prstGeom prst="rect">
            <a:avLst/>
          </a:prstGeom>
          <a:solidFill>
            <a:srgbClr val="00D9A3"/>
          </a:solidFill>
          <a:ln w="12700">
            <a:solidFill>
              <a:srgbClr val="00D9A3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19" name="Image 2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37960" y="2359152"/>
            <a:ext cx="320040" cy="320040"/>
          </a:xfrm>
          <a:prstGeom prst="rect">
            <a:avLst/>
          </a:prstGeom>
        </p:spPr>
      </p:pic>
      <p:sp>
        <p:nvSpPr>
          <p:cNvPr id="20" name="Text 15">
            <a:hlinkClick r:id="rId8"/>
          </p:cNvPr>
          <p:cNvSpPr/>
          <p:nvPr/>
        </p:nvSpPr>
        <p:spPr>
          <a:xfrm>
            <a:off x="6949440" y="2304288"/>
            <a:ext cx="19202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u="sng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Build Loop</a:t>
            </a:r>
            <a:endParaRPr lang="en-US" sz="1300" dirty="0"/>
          </a:p>
        </p:txBody>
      </p:sp>
      <p:sp>
        <p:nvSpPr>
          <p:cNvPr id="21" name="Text 16"/>
          <p:cNvSpPr/>
          <p:nvPr/>
        </p:nvSpPr>
        <p:spPr>
          <a:xfrm>
            <a:off x="6537960" y="2880360"/>
            <a:ext cx="228600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5B6B8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Verified claims into runnable specs and launch packs.</a:t>
            </a:r>
            <a:endParaRPr lang="en-US" sz="1050" dirty="0"/>
          </a:p>
        </p:txBody>
      </p:sp>
      <p:sp>
        <p:nvSpPr>
          <p:cNvPr id="22" name="Text 17">
            <a:hlinkClick r:id="rId8"/>
          </p:cNvPr>
          <p:cNvSpPr/>
          <p:nvPr/>
        </p:nvSpPr>
        <p:spPr>
          <a:xfrm>
            <a:off x="6537960" y="3657600"/>
            <a:ext cx="2286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u="sng" kern="0" spc="200" dirty="0">
                <a:solidFill>
                  <a:srgbClr val="00A07A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Open  ↗</a:t>
            </a:r>
            <a:endParaRPr lang="en-US" sz="950" dirty="0"/>
          </a:p>
        </p:txBody>
      </p:sp>
      <p:sp>
        <p:nvSpPr>
          <p:cNvPr id="23" name="Shape 18"/>
          <p:cNvSpPr/>
          <p:nvPr/>
        </p:nvSpPr>
        <p:spPr>
          <a:xfrm>
            <a:off x="9189720" y="2103120"/>
            <a:ext cx="2743200" cy="1965960"/>
          </a:xfrm>
          <a:prstGeom prst="rect">
            <a:avLst/>
          </a:prstGeom>
          <a:solidFill>
            <a:srgbClr val="FFFFFF"/>
          </a:solidFill>
          <a:ln w="12700">
            <a:solidFill>
              <a:srgbClr val="E1E7EF"/>
            </a:solidFill>
            <a:prstDash val="solid"/>
          </a:ln>
          <a:effectLst>
            <a:outerShdw blurRad="101600" dist="25400" dir="5400000" algn="bl" rotWithShape="0">
              <a:srgbClr val="0A1628">
                <a:alpha val="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4" name="Shape 19"/>
          <p:cNvSpPr/>
          <p:nvPr/>
        </p:nvSpPr>
        <p:spPr>
          <a:xfrm>
            <a:off x="9189720" y="2103120"/>
            <a:ext cx="2743200" cy="54864"/>
          </a:xfrm>
          <a:prstGeom prst="rect">
            <a:avLst/>
          </a:prstGeom>
          <a:solidFill>
            <a:srgbClr val="00D9A3"/>
          </a:solidFill>
          <a:ln w="12700">
            <a:solidFill>
              <a:srgbClr val="00D9A3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25" name="Image 3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418320" y="2359152"/>
            <a:ext cx="320040" cy="320040"/>
          </a:xfrm>
          <a:prstGeom prst="rect">
            <a:avLst/>
          </a:prstGeom>
        </p:spPr>
      </p:pic>
      <p:sp>
        <p:nvSpPr>
          <p:cNvPr id="26" name="Text 20">
            <a:hlinkClick r:id="rId10"/>
          </p:cNvPr>
          <p:cNvSpPr/>
          <p:nvPr/>
        </p:nvSpPr>
        <p:spPr>
          <a:xfrm>
            <a:off x="9829800" y="2304288"/>
            <a:ext cx="19202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u="sng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Evidence</a:t>
            </a:r>
            <a:endParaRPr lang="en-US" sz="1300" dirty="0"/>
          </a:p>
        </p:txBody>
      </p:sp>
      <p:sp>
        <p:nvSpPr>
          <p:cNvPr id="27" name="Text 21"/>
          <p:cNvSpPr/>
          <p:nvPr/>
        </p:nvSpPr>
        <p:spPr>
          <a:xfrm>
            <a:off x="9418320" y="2880360"/>
            <a:ext cx="228600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5B6B8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Research workstation: screen, extract, audit.</a:t>
            </a:r>
            <a:endParaRPr lang="en-US" sz="1050" dirty="0"/>
          </a:p>
        </p:txBody>
      </p:sp>
      <p:sp>
        <p:nvSpPr>
          <p:cNvPr id="28" name="Text 22">
            <a:hlinkClick r:id="rId10"/>
          </p:cNvPr>
          <p:cNvSpPr/>
          <p:nvPr/>
        </p:nvSpPr>
        <p:spPr>
          <a:xfrm>
            <a:off x="9418320" y="3657600"/>
            <a:ext cx="2286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u="sng" kern="0" spc="200" dirty="0">
                <a:solidFill>
                  <a:srgbClr val="00A07A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Open  ↗</a:t>
            </a:r>
            <a:endParaRPr lang="en-US" sz="950" dirty="0"/>
          </a:p>
        </p:txBody>
      </p:sp>
      <p:sp>
        <p:nvSpPr>
          <p:cNvPr id="29" name="Shape 23"/>
          <p:cNvSpPr/>
          <p:nvPr/>
        </p:nvSpPr>
        <p:spPr>
          <a:xfrm>
            <a:off x="548640" y="4206240"/>
            <a:ext cx="2743200" cy="1965960"/>
          </a:xfrm>
          <a:prstGeom prst="rect">
            <a:avLst/>
          </a:prstGeom>
          <a:solidFill>
            <a:srgbClr val="FFFFFF"/>
          </a:solidFill>
          <a:ln w="12700">
            <a:solidFill>
              <a:srgbClr val="E1E7EF"/>
            </a:solidFill>
            <a:prstDash val="solid"/>
          </a:ln>
          <a:effectLst>
            <a:outerShdw blurRad="101600" dist="25400" dir="5400000" algn="bl" rotWithShape="0">
              <a:srgbClr val="0A1628">
                <a:alpha val="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30" name="Shape 24"/>
          <p:cNvSpPr/>
          <p:nvPr/>
        </p:nvSpPr>
        <p:spPr>
          <a:xfrm>
            <a:off x="548640" y="4206240"/>
            <a:ext cx="2743200" cy="54864"/>
          </a:xfrm>
          <a:prstGeom prst="rect">
            <a:avLst/>
          </a:prstGeom>
          <a:solidFill>
            <a:srgbClr val="00D9A3"/>
          </a:solidFill>
          <a:ln w="12700">
            <a:solidFill>
              <a:srgbClr val="00D9A3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31" name="Image 4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77240" y="4462272"/>
            <a:ext cx="320040" cy="320040"/>
          </a:xfrm>
          <a:prstGeom prst="rect">
            <a:avLst/>
          </a:prstGeom>
        </p:spPr>
      </p:pic>
      <p:sp>
        <p:nvSpPr>
          <p:cNvPr id="32" name="Text 25">
            <a:hlinkClick r:id="rId12"/>
          </p:cNvPr>
          <p:cNvSpPr/>
          <p:nvPr/>
        </p:nvSpPr>
        <p:spPr>
          <a:xfrm>
            <a:off x="1188720" y="4407408"/>
            <a:ext cx="19202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u="sng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1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Workspace</a:t>
            </a:r>
            <a:endParaRPr lang="en-US" sz="1300" dirty="0"/>
          </a:p>
        </p:txBody>
      </p:sp>
      <p:sp>
        <p:nvSpPr>
          <p:cNvPr id="33" name="Text 26"/>
          <p:cNvSpPr/>
          <p:nvPr/>
        </p:nvSpPr>
        <p:spPr>
          <a:xfrm>
            <a:off x="777240" y="4983480"/>
            <a:ext cx="228600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5B6B8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Persistent thesis objects with event-sourced memory.</a:t>
            </a:r>
            <a:endParaRPr lang="en-US" sz="1050" dirty="0"/>
          </a:p>
        </p:txBody>
      </p:sp>
      <p:sp>
        <p:nvSpPr>
          <p:cNvPr id="34" name="Text 27">
            <a:hlinkClick r:id="rId12"/>
          </p:cNvPr>
          <p:cNvSpPr/>
          <p:nvPr/>
        </p:nvSpPr>
        <p:spPr>
          <a:xfrm>
            <a:off x="777240" y="5760720"/>
            <a:ext cx="2286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u="sng" kern="0" spc="200" dirty="0">
                <a:solidFill>
                  <a:srgbClr val="00A07A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1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Open  ↗</a:t>
            </a:r>
            <a:endParaRPr lang="en-US" sz="950" dirty="0"/>
          </a:p>
        </p:txBody>
      </p:sp>
      <p:sp>
        <p:nvSpPr>
          <p:cNvPr id="35" name="Shape 28"/>
          <p:cNvSpPr/>
          <p:nvPr/>
        </p:nvSpPr>
        <p:spPr>
          <a:xfrm>
            <a:off x="3429000" y="4206240"/>
            <a:ext cx="2743200" cy="1965960"/>
          </a:xfrm>
          <a:prstGeom prst="rect">
            <a:avLst/>
          </a:prstGeom>
          <a:solidFill>
            <a:srgbClr val="FFFFFF"/>
          </a:solidFill>
          <a:ln w="12700">
            <a:solidFill>
              <a:srgbClr val="E1E7EF"/>
            </a:solidFill>
            <a:prstDash val="solid"/>
          </a:ln>
          <a:effectLst>
            <a:outerShdw blurRad="101600" dist="25400" dir="5400000" algn="bl" rotWithShape="0">
              <a:srgbClr val="0A1628">
                <a:alpha val="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36" name="Shape 29"/>
          <p:cNvSpPr/>
          <p:nvPr/>
        </p:nvSpPr>
        <p:spPr>
          <a:xfrm>
            <a:off x="3429000" y="4206240"/>
            <a:ext cx="2743200" cy="54864"/>
          </a:xfrm>
          <a:prstGeom prst="rect">
            <a:avLst/>
          </a:prstGeom>
          <a:solidFill>
            <a:srgbClr val="00D9A3"/>
          </a:solidFill>
          <a:ln w="12700">
            <a:solidFill>
              <a:srgbClr val="00D9A3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37" name="Image 5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657600" y="4462272"/>
            <a:ext cx="320040" cy="320040"/>
          </a:xfrm>
          <a:prstGeom prst="rect">
            <a:avLst/>
          </a:prstGeom>
        </p:spPr>
      </p:pic>
      <p:sp>
        <p:nvSpPr>
          <p:cNvPr id="38" name="Text 30">
            <a:hlinkClick r:id="rId14"/>
          </p:cNvPr>
          <p:cNvSpPr/>
          <p:nvPr/>
        </p:nvSpPr>
        <p:spPr>
          <a:xfrm>
            <a:off x="4069080" y="4407408"/>
            <a:ext cx="19202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u="sng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1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Terminal</a:t>
            </a:r>
            <a:endParaRPr lang="en-US" sz="1300" dirty="0"/>
          </a:p>
        </p:txBody>
      </p:sp>
      <p:sp>
        <p:nvSpPr>
          <p:cNvPr id="39" name="Text 31"/>
          <p:cNvSpPr/>
          <p:nvPr/>
        </p:nvSpPr>
        <p:spPr>
          <a:xfrm>
            <a:off x="3657600" y="4983480"/>
            <a:ext cx="228600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5B6B8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Sectors, labs, diligence queues, Bloomberg for science.</a:t>
            </a:r>
            <a:endParaRPr lang="en-US" sz="1050" dirty="0"/>
          </a:p>
        </p:txBody>
      </p:sp>
      <p:sp>
        <p:nvSpPr>
          <p:cNvPr id="40" name="Text 32">
            <a:hlinkClick r:id="rId14"/>
          </p:cNvPr>
          <p:cNvSpPr/>
          <p:nvPr/>
        </p:nvSpPr>
        <p:spPr>
          <a:xfrm>
            <a:off x="3657600" y="5760720"/>
            <a:ext cx="2286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u="sng" kern="0" spc="200" dirty="0">
                <a:solidFill>
                  <a:srgbClr val="00A07A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1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Open  ↗</a:t>
            </a:r>
            <a:endParaRPr lang="en-US" sz="950" dirty="0"/>
          </a:p>
        </p:txBody>
      </p:sp>
      <p:sp>
        <p:nvSpPr>
          <p:cNvPr id="41" name="Shape 33"/>
          <p:cNvSpPr/>
          <p:nvPr/>
        </p:nvSpPr>
        <p:spPr>
          <a:xfrm>
            <a:off x="6309360" y="4206240"/>
            <a:ext cx="2743200" cy="1965960"/>
          </a:xfrm>
          <a:prstGeom prst="rect">
            <a:avLst/>
          </a:prstGeom>
          <a:solidFill>
            <a:srgbClr val="FFFFFF"/>
          </a:solidFill>
          <a:ln w="12700">
            <a:solidFill>
              <a:srgbClr val="E1E7EF"/>
            </a:solidFill>
            <a:prstDash val="solid"/>
          </a:ln>
          <a:effectLst>
            <a:outerShdw blurRad="101600" dist="25400" dir="5400000" algn="bl" rotWithShape="0">
              <a:srgbClr val="0A1628">
                <a:alpha val="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42" name="Shape 34"/>
          <p:cNvSpPr/>
          <p:nvPr/>
        </p:nvSpPr>
        <p:spPr>
          <a:xfrm>
            <a:off x="6309360" y="4206240"/>
            <a:ext cx="2743200" cy="54864"/>
          </a:xfrm>
          <a:prstGeom prst="rect">
            <a:avLst/>
          </a:prstGeom>
          <a:solidFill>
            <a:srgbClr val="00D9A3"/>
          </a:solidFill>
          <a:ln w="12700">
            <a:solidFill>
              <a:srgbClr val="00D9A3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43" name="Image 6" descr="preencoded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537960" y="4462272"/>
            <a:ext cx="320040" cy="320040"/>
          </a:xfrm>
          <a:prstGeom prst="rect">
            <a:avLst/>
          </a:prstGeom>
        </p:spPr>
      </p:pic>
      <p:sp>
        <p:nvSpPr>
          <p:cNvPr id="44" name="Text 35">
            <a:hlinkClick r:id="rId16"/>
          </p:cNvPr>
          <p:cNvSpPr/>
          <p:nvPr/>
        </p:nvSpPr>
        <p:spPr>
          <a:xfrm>
            <a:off x="6949440" y="4407408"/>
            <a:ext cx="19202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u="sng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1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Talent Layer</a:t>
            </a:r>
            <a:endParaRPr lang="en-US" sz="1300" dirty="0"/>
          </a:p>
        </p:txBody>
      </p:sp>
      <p:sp>
        <p:nvSpPr>
          <p:cNvPr id="45" name="Text 36"/>
          <p:cNvSpPr/>
          <p:nvPr/>
        </p:nvSpPr>
        <p:spPr>
          <a:xfrm>
            <a:off x="6537960" y="4983480"/>
            <a:ext cx="228600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5B6B8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Capability-based builder search via OpenAlex graphs.</a:t>
            </a:r>
            <a:endParaRPr lang="en-US" sz="1050" dirty="0"/>
          </a:p>
        </p:txBody>
      </p:sp>
      <p:sp>
        <p:nvSpPr>
          <p:cNvPr id="46" name="Text 37">
            <a:hlinkClick r:id="rId16"/>
          </p:cNvPr>
          <p:cNvSpPr/>
          <p:nvPr/>
        </p:nvSpPr>
        <p:spPr>
          <a:xfrm>
            <a:off x="6537960" y="5760720"/>
            <a:ext cx="2286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u="sng" kern="0" spc="200" dirty="0">
                <a:solidFill>
                  <a:srgbClr val="00A07A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1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Open  ↗</a:t>
            </a:r>
            <a:endParaRPr lang="en-US" sz="950" dirty="0"/>
          </a:p>
        </p:txBody>
      </p:sp>
      <p:sp>
        <p:nvSpPr>
          <p:cNvPr id="47" name="Shape 38"/>
          <p:cNvSpPr/>
          <p:nvPr/>
        </p:nvSpPr>
        <p:spPr>
          <a:xfrm>
            <a:off x="9189720" y="4206240"/>
            <a:ext cx="2743200" cy="1965960"/>
          </a:xfrm>
          <a:prstGeom prst="rect">
            <a:avLst/>
          </a:prstGeom>
          <a:solidFill>
            <a:srgbClr val="FFFFFF"/>
          </a:solidFill>
          <a:ln w="12700">
            <a:solidFill>
              <a:srgbClr val="E1E7EF"/>
            </a:solidFill>
            <a:prstDash val="solid"/>
          </a:ln>
          <a:effectLst>
            <a:outerShdw blurRad="101600" dist="25400" dir="5400000" algn="bl" rotWithShape="0">
              <a:srgbClr val="0A1628">
                <a:alpha val="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48" name="Shape 39"/>
          <p:cNvSpPr/>
          <p:nvPr/>
        </p:nvSpPr>
        <p:spPr>
          <a:xfrm>
            <a:off x="9189720" y="4206240"/>
            <a:ext cx="2743200" cy="54864"/>
          </a:xfrm>
          <a:prstGeom prst="rect">
            <a:avLst/>
          </a:prstGeom>
          <a:solidFill>
            <a:srgbClr val="00D9A3"/>
          </a:solidFill>
          <a:ln w="12700">
            <a:solidFill>
              <a:srgbClr val="00D9A3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49" name="Image 7" descr="preencoded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9418320" y="4462272"/>
            <a:ext cx="320040" cy="320040"/>
          </a:xfrm>
          <a:prstGeom prst="rect">
            <a:avLst/>
          </a:prstGeom>
        </p:spPr>
      </p:pic>
      <p:sp>
        <p:nvSpPr>
          <p:cNvPr id="50" name="Text 40">
            <a:hlinkClick r:id="rId18"/>
          </p:cNvPr>
          <p:cNvSpPr/>
          <p:nvPr/>
        </p:nvSpPr>
        <p:spPr>
          <a:xfrm>
            <a:off x="9829800" y="4407408"/>
            <a:ext cx="19202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u="sng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1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GitHub Velocity</a:t>
            </a:r>
            <a:endParaRPr lang="en-US" sz="1300" dirty="0"/>
          </a:p>
        </p:txBody>
      </p:sp>
      <p:sp>
        <p:nvSpPr>
          <p:cNvPr id="51" name="Text 41"/>
          <p:cNvSpPr/>
          <p:nvPr/>
        </p:nvSpPr>
        <p:spPr>
          <a:xfrm>
            <a:off x="9418320" y="4983480"/>
            <a:ext cx="228600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5B6B8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Day-by-day repo traction, star history, commits.</a:t>
            </a:r>
            <a:endParaRPr lang="en-US" sz="1050" dirty="0"/>
          </a:p>
        </p:txBody>
      </p:sp>
      <p:sp>
        <p:nvSpPr>
          <p:cNvPr id="52" name="Text 42">
            <a:hlinkClick r:id="rId18"/>
          </p:cNvPr>
          <p:cNvSpPr/>
          <p:nvPr/>
        </p:nvSpPr>
        <p:spPr>
          <a:xfrm>
            <a:off x="9418320" y="5760720"/>
            <a:ext cx="2286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u="sng" kern="0" spc="200" dirty="0">
                <a:solidFill>
                  <a:srgbClr val="00A07A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1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Open  ↗</a:t>
            </a:r>
            <a:endParaRPr lang="en-US" sz="950" dirty="0"/>
          </a:p>
        </p:txBody>
      </p:sp>
      <p:sp>
        <p:nvSpPr>
          <p:cNvPr id="53" name="Text 43"/>
          <p:cNvSpPr/>
          <p:nvPr/>
        </p:nvSpPr>
        <p:spPr>
          <a:xfrm>
            <a:off x="11094415" y="6446520"/>
            <a:ext cx="8229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kern="0" spc="200" dirty="0">
                <a:solidFill>
                  <a:srgbClr val="5B6B8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 / 12</a:t>
            </a:r>
            <a:endParaRPr lang="en-US" sz="900" dirty="0"/>
          </a:p>
        </p:txBody>
      </p:sp>
      <p:sp>
        <p:nvSpPr>
          <p:cNvPr id="54" name="Text 44"/>
          <p:cNvSpPr/>
          <p:nvPr/>
        </p:nvSpPr>
        <p:spPr>
          <a:xfrm>
            <a:off x="457200" y="6446520"/>
            <a:ext cx="3657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50" b="1" kern="0" spc="300" dirty="0">
                <a:solidFill>
                  <a:srgbClr val="5B6B8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SCIENCETOSTARTUP</a:t>
            </a:r>
            <a:endParaRPr lang="en-US" sz="8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5F7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10972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kern="0" spc="600" dirty="0">
                <a:solidFill>
                  <a:srgbClr val="00A0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MOAT</a:t>
            </a:r>
            <a:endParaRPr lang="en-US" sz="1000" dirty="0"/>
          </a:p>
        </p:txBody>
      </p:sp>
      <p:sp>
        <p:nvSpPr>
          <p:cNvPr id="3" name="Text 1"/>
          <p:cNvSpPr/>
          <p:nvPr/>
        </p:nvSpPr>
        <p:spPr>
          <a:xfrm>
            <a:off x="548640" y="914400"/>
            <a:ext cx="109728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Six capabilities</a:t>
            </a:r>
            <a:endParaRPr lang="en-US" sz="3200" dirty="0"/>
          </a:p>
        </p:txBody>
      </p:sp>
      <p:sp>
        <p:nvSpPr>
          <p:cNvPr id="4" name="Text 2"/>
          <p:cNvSpPr/>
          <p:nvPr/>
        </p:nvSpPr>
        <p:spPr>
          <a:xfrm>
            <a:off x="548640" y="1417320"/>
            <a:ext cx="109728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 competitor has </a:t>
            </a:r>
            <a:r>
              <a:rPr lang="en-US" sz="3200" b="1" i="1" dirty="0">
                <a:solidFill>
                  <a:srgbClr val="00A0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structural, not stylistic.</a:t>
            </a:r>
            <a:endParaRPr lang="en-US" sz="3200" dirty="0"/>
          </a:p>
        </p:txBody>
      </p:sp>
      <p:sp>
        <p:nvSpPr>
          <p:cNvPr id="5" name="Shape 3"/>
          <p:cNvSpPr/>
          <p:nvPr/>
        </p:nvSpPr>
        <p:spPr>
          <a:xfrm>
            <a:off x="548640" y="2194560"/>
            <a:ext cx="3703320" cy="1783080"/>
          </a:xfrm>
          <a:prstGeom prst="rect">
            <a:avLst/>
          </a:prstGeom>
          <a:solidFill>
            <a:srgbClr val="0A1628"/>
          </a:solidFill>
          <a:ln w="12700">
            <a:solidFill>
              <a:srgbClr val="0A162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" name="Shape 4"/>
          <p:cNvSpPr/>
          <p:nvPr/>
        </p:nvSpPr>
        <p:spPr>
          <a:xfrm>
            <a:off x="548640" y="2194560"/>
            <a:ext cx="73152" cy="1783080"/>
          </a:xfrm>
          <a:prstGeom prst="rect">
            <a:avLst/>
          </a:prstGeom>
          <a:solidFill>
            <a:srgbClr val="00D9A3"/>
          </a:solidFill>
          <a:ln w="12700">
            <a:solidFill>
              <a:srgbClr val="00D9A3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" y="2514600"/>
            <a:ext cx="384048" cy="384048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1463040" y="2468880"/>
            <a:ext cx="260604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5F7F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Signed Receipts</a:t>
            </a:r>
            <a:endParaRPr lang="en-US" sz="1600" dirty="0"/>
          </a:p>
        </p:txBody>
      </p:sp>
      <p:sp>
        <p:nvSpPr>
          <p:cNvPr id="9" name="Text 6"/>
          <p:cNvSpPr/>
          <p:nvPr/>
        </p:nvSpPr>
        <p:spPr>
          <a:xfrm>
            <a:off x="914400" y="3108960"/>
            <a:ext cx="306324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B5C4D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Every score Ed25519-signed. Tamper-evident. Verifiable.</a:t>
            </a:r>
            <a:endParaRPr lang="en-US" sz="1200" dirty="0"/>
          </a:p>
        </p:txBody>
      </p:sp>
      <p:sp>
        <p:nvSpPr>
          <p:cNvPr id="10" name="Shape 7"/>
          <p:cNvSpPr/>
          <p:nvPr/>
        </p:nvSpPr>
        <p:spPr>
          <a:xfrm>
            <a:off x="4370832" y="2194560"/>
            <a:ext cx="3703320" cy="1783080"/>
          </a:xfrm>
          <a:prstGeom prst="rect">
            <a:avLst/>
          </a:prstGeom>
          <a:solidFill>
            <a:srgbClr val="0A1628"/>
          </a:solidFill>
          <a:ln w="12700">
            <a:solidFill>
              <a:srgbClr val="0A162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1" name="Shape 8"/>
          <p:cNvSpPr/>
          <p:nvPr/>
        </p:nvSpPr>
        <p:spPr>
          <a:xfrm>
            <a:off x="4370832" y="2194560"/>
            <a:ext cx="73152" cy="1783080"/>
          </a:xfrm>
          <a:prstGeom prst="rect">
            <a:avLst/>
          </a:prstGeom>
          <a:solidFill>
            <a:srgbClr val="00D9A3"/>
          </a:solidFill>
          <a:ln w="12700">
            <a:solidFill>
              <a:srgbClr val="00D9A3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12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36592" y="2514600"/>
            <a:ext cx="384048" cy="384048"/>
          </a:xfrm>
          <a:prstGeom prst="rect">
            <a:avLst/>
          </a:prstGeom>
        </p:spPr>
      </p:pic>
      <p:sp>
        <p:nvSpPr>
          <p:cNvPr id="13" name="Text 9"/>
          <p:cNvSpPr/>
          <p:nvPr/>
        </p:nvSpPr>
        <p:spPr>
          <a:xfrm>
            <a:off x="5285232" y="2468880"/>
            <a:ext cx="260604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5F7F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Freshness SLA</a:t>
            </a:r>
            <a:endParaRPr lang="en-US" sz="1600" dirty="0"/>
          </a:p>
        </p:txBody>
      </p:sp>
      <p:sp>
        <p:nvSpPr>
          <p:cNvPr id="14" name="Text 10"/>
          <p:cNvSpPr/>
          <p:nvPr/>
        </p:nvSpPr>
        <p:spPr>
          <a:xfrm>
            <a:off x="4736592" y="3108960"/>
            <a:ext cx="306324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B5C4D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&lt;2h daily, &lt;7d weekly. Staleness tracked as incident.</a:t>
            </a:r>
            <a:endParaRPr lang="en-US" sz="1200" dirty="0"/>
          </a:p>
        </p:txBody>
      </p:sp>
      <p:sp>
        <p:nvSpPr>
          <p:cNvPr id="15" name="Shape 11"/>
          <p:cNvSpPr/>
          <p:nvPr/>
        </p:nvSpPr>
        <p:spPr>
          <a:xfrm>
            <a:off x="8193024" y="2194560"/>
            <a:ext cx="3703320" cy="1783080"/>
          </a:xfrm>
          <a:prstGeom prst="rect">
            <a:avLst/>
          </a:prstGeom>
          <a:solidFill>
            <a:srgbClr val="0A1628"/>
          </a:solidFill>
          <a:ln w="12700">
            <a:solidFill>
              <a:srgbClr val="0A162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6" name="Shape 12"/>
          <p:cNvSpPr/>
          <p:nvPr/>
        </p:nvSpPr>
        <p:spPr>
          <a:xfrm>
            <a:off x="8193024" y="2194560"/>
            <a:ext cx="73152" cy="1783080"/>
          </a:xfrm>
          <a:prstGeom prst="rect">
            <a:avLst/>
          </a:prstGeom>
          <a:solidFill>
            <a:srgbClr val="00D9A3"/>
          </a:solidFill>
          <a:ln w="12700">
            <a:solidFill>
              <a:srgbClr val="00D9A3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1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58784" y="2514600"/>
            <a:ext cx="384048" cy="384048"/>
          </a:xfrm>
          <a:prstGeom prst="rect">
            <a:avLst/>
          </a:prstGeom>
        </p:spPr>
      </p:pic>
      <p:sp>
        <p:nvSpPr>
          <p:cNvPr id="18" name="Text 13"/>
          <p:cNvSpPr/>
          <p:nvPr/>
        </p:nvSpPr>
        <p:spPr>
          <a:xfrm>
            <a:off x="9107424" y="2468880"/>
            <a:ext cx="260604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5F7F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Buildability Score</a:t>
            </a:r>
            <a:endParaRPr lang="en-US" sz="1600" dirty="0"/>
          </a:p>
        </p:txBody>
      </p:sp>
      <p:sp>
        <p:nvSpPr>
          <p:cNvPr id="19" name="Text 14"/>
          <p:cNvSpPr/>
          <p:nvPr/>
        </p:nvSpPr>
        <p:spPr>
          <a:xfrm>
            <a:off x="8558784" y="3108960"/>
            <a:ext cx="306324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200" dirty="0">
                <a:solidFill>
                  <a:srgbClr val="E2E8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Multi-wave assessment: </a:t>
            </a:r>
            <a:r>
              <a:rPr lang="en-US" sz="1200" dirty="0">
                <a:solidFill>
                  <a:srgbClr val="B5C4D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Not 'is it interesting' 'can you actually build it?'</a:t>
            </a:r>
            <a:endParaRPr lang="en-US" sz="1200" dirty="0"/>
          </a:p>
        </p:txBody>
      </p:sp>
      <p:sp>
        <p:nvSpPr>
          <p:cNvPr id="20" name="Shape 15"/>
          <p:cNvSpPr/>
          <p:nvPr/>
        </p:nvSpPr>
        <p:spPr>
          <a:xfrm>
            <a:off x="548640" y="4096512"/>
            <a:ext cx="3703320" cy="1783080"/>
          </a:xfrm>
          <a:prstGeom prst="rect">
            <a:avLst/>
          </a:prstGeom>
          <a:solidFill>
            <a:srgbClr val="0A1628"/>
          </a:solidFill>
          <a:ln w="12700">
            <a:solidFill>
              <a:srgbClr val="0A162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1" name="Shape 16"/>
          <p:cNvSpPr/>
          <p:nvPr/>
        </p:nvSpPr>
        <p:spPr>
          <a:xfrm>
            <a:off x="548640" y="4096512"/>
            <a:ext cx="73152" cy="1783080"/>
          </a:xfrm>
          <a:prstGeom prst="rect">
            <a:avLst/>
          </a:prstGeom>
          <a:solidFill>
            <a:srgbClr val="00D9A3"/>
          </a:solidFill>
          <a:ln w="12700">
            <a:solidFill>
              <a:srgbClr val="00D9A3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22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4400" y="4416552"/>
            <a:ext cx="384048" cy="384048"/>
          </a:xfrm>
          <a:prstGeom prst="rect">
            <a:avLst/>
          </a:prstGeom>
        </p:spPr>
      </p:pic>
      <p:sp>
        <p:nvSpPr>
          <p:cNvPr id="23" name="Text 17"/>
          <p:cNvSpPr/>
          <p:nvPr/>
        </p:nvSpPr>
        <p:spPr>
          <a:xfrm>
            <a:off x="1463040" y="4370832"/>
            <a:ext cx="260604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5F7F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Claim-Level Provenance</a:t>
            </a:r>
            <a:endParaRPr lang="en-US" sz="1600" dirty="0"/>
          </a:p>
        </p:txBody>
      </p:sp>
      <p:sp>
        <p:nvSpPr>
          <p:cNvPr id="24" name="Text 18"/>
          <p:cNvSpPr/>
          <p:nvPr/>
        </p:nvSpPr>
        <p:spPr>
          <a:xfrm>
            <a:off x="914400" y="5010912"/>
            <a:ext cx="306324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B5C4D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Every claim → span → paper. Hallucination collapses.</a:t>
            </a:r>
            <a:endParaRPr lang="en-US" sz="1200" dirty="0"/>
          </a:p>
        </p:txBody>
      </p:sp>
      <p:sp>
        <p:nvSpPr>
          <p:cNvPr id="25" name="Shape 19"/>
          <p:cNvSpPr/>
          <p:nvPr/>
        </p:nvSpPr>
        <p:spPr>
          <a:xfrm>
            <a:off x="4370832" y="4096512"/>
            <a:ext cx="3703320" cy="1783080"/>
          </a:xfrm>
          <a:prstGeom prst="rect">
            <a:avLst/>
          </a:prstGeom>
          <a:solidFill>
            <a:srgbClr val="0A1628"/>
          </a:solidFill>
          <a:ln w="12700">
            <a:solidFill>
              <a:srgbClr val="0A162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6" name="Shape 20"/>
          <p:cNvSpPr/>
          <p:nvPr/>
        </p:nvSpPr>
        <p:spPr>
          <a:xfrm>
            <a:off x="4370832" y="4096512"/>
            <a:ext cx="73152" cy="1783080"/>
          </a:xfrm>
          <a:prstGeom prst="rect">
            <a:avLst/>
          </a:prstGeom>
          <a:solidFill>
            <a:srgbClr val="00D9A3"/>
          </a:solidFill>
          <a:ln w="12700">
            <a:solidFill>
              <a:srgbClr val="00D9A3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27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36592" y="4416552"/>
            <a:ext cx="384048" cy="384048"/>
          </a:xfrm>
          <a:prstGeom prst="rect">
            <a:avLst/>
          </a:prstGeom>
        </p:spPr>
      </p:pic>
      <p:sp>
        <p:nvSpPr>
          <p:cNvPr id="28" name="Text 21"/>
          <p:cNvSpPr/>
          <p:nvPr/>
        </p:nvSpPr>
        <p:spPr>
          <a:xfrm>
            <a:off x="5285232" y="4370832"/>
            <a:ext cx="260604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5F7F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Public Brier Calibration</a:t>
            </a:r>
            <a:endParaRPr lang="en-US" sz="1600" dirty="0"/>
          </a:p>
        </p:txBody>
      </p:sp>
      <p:sp>
        <p:nvSpPr>
          <p:cNvPr id="29" name="Text 22"/>
          <p:cNvSpPr/>
          <p:nvPr/>
        </p:nvSpPr>
        <p:spPr>
          <a:xfrm>
            <a:off x="4736592" y="5010912"/>
            <a:ext cx="306324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B5C4D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Predicted-vs-actual, updated nightly. No hiding.</a:t>
            </a:r>
            <a:endParaRPr lang="en-US" sz="1200" dirty="0"/>
          </a:p>
        </p:txBody>
      </p:sp>
      <p:sp>
        <p:nvSpPr>
          <p:cNvPr id="30" name="Shape 23"/>
          <p:cNvSpPr/>
          <p:nvPr/>
        </p:nvSpPr>
        <p:spPr>
          <a:xfrm>
            <a:off x="8193024" y="4096512"/>
            <a:ext cx="3703320" cy="1783080"/>
          </a:xfrm>
          <a:prstGeom prst="rect">
            <a:avLst/>
          </a:prstGeom>
          <a:solidFill>
            <a:srgbClr val="0A1628"/>
          </a:solidFill>
          <a:ln w="12700">
            <a:solidFill>
              <a:srgbClr val="0A162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1" name="Shape 24"/>
          <p:cNvSpPr/>
          <p:nvPr/>
        </p:nvSpPr>
        <p:spPr>
          <a:xfrm>
            <a:off x="8193024" y="4096512"/>
            <a:ext cx="73152" cy="1783080"/>
          </a:xfrm>
          <a:prstGeom prst="rect">
            <a:avLst/>
          </a:prstGeom>
          <a:solidFill>
            <a:srgbClr val="00D9A3"/>
          </a:solidFill>
          <a:ln w="12700">
            <a:solidFill>
              <a:srgbClr val="00D9A3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32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558784" y="4416552"/>
            <a:ext cx="384048" cy="384048"/>
          </a:xfrm>
          <a:prstGeom prst="rect">
            <a:avLst/>
          </a:prstGeom>
        </p:spPr>
      </p:pic>
      <p:sp>
        <p:nvSpPr>
          <p:cNvPr id="33" name="Text 25"/>
          <p:cNvSpPr/>
          <p:nvPr/>
        </p:nvSpPr>
        <p:spPr>
          <a:xfrm>
            <a:off x="9107424" y="4370832"/>
            <a:ext cx="260604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5F7F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Public Backtest</a:t>
            </a:r>
            <a:endParaRPr lang="en-US" sz="1600" dirty="0"/>
          </a:p>
        </p:txBody>
      </p:sp>
      <p:sp>
        <p:nvSpPr>
          <p:cNvPr id="34" name="Text 26"/>
          <p:cNvSpPr/>
          <p:nvPr/>
        </p:nvSpPr>
        <p:spPr>
          <a:xfrm>
            <a:off x="8558784" y="5010912"/>
            <a:ext cx="306324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200" dirty="0">
                <a:solidFill>
                  <a:srgbClr val="B5C4D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150 paper→company anchors. Auditable lineages. (</a:t>
            </a:r>
            <a:r>
              <a:rPr lang="en-US" sz="1200" dirty="0">
                <a:solidFill>
                  <a:srgbClr val="E2E8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including 'Attention Is All You Need.)</a:t>
            </a:r>
            <a:endParaRPr lang="en-US" sz="1200" dirty="0"/>
          </a:p>
        </p:txBody>
      </p:sp>
      <p:sp>
        <p:nvSpPr>
          <p:cNvPr id="35" name="Text 27"/>
          <p:cNvSpPr/>
          <p:nvPr/>
        </p:nvSpPr>
        <p:spPr>
          <a:xfrm>
            <a:off x="548640" y="5989320"/>
            <a:ext cx="11064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i="1" dirty="0">
                <a:solidFill>
                  <a:srgbClr val="5B6B8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In a world of AI-generated noise, cryptographic proof becomes the differentiator.</a:t>
            </a:r>
            <a:endParaRPr lang="en-US" sz="1200" dirty="0"/>
          </a:p>
        </p:txBody>
      </p:sp>
      <p:sp>
        <p:nvSpPr>
          <p:cNvPr id="36" name="Text 28"/>
          <p:cNvSpPr/>
          <p:nvPr/>
        </p:nvSpPr>
        <p:spPr>
          <a:xfrm>
            <a:off x="11094415" y="6446520"/>
            <a:ext cx="8229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kern="0" spc="200" dirty="0">
                <a:solidFill>
                  <a:srgbClr val="5B6B8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05 / 12</a:t>
            </a:r>
            <a:endParaRPr lang="en-US" sz="900" dirty="0"/>
          </a:p>
        </p:txBody>
      </p:sp>
      <p:sp>
        <p:nvSpPr>
          <p:cNvPr id="37" name="Text 29"/>
          <p:cNvSpPr/>
          <p:nvPr/>
        </p:nvSpPr>
        <p:spPr>
          <a:xfrm>
            <a:off x="457200" y="6446520"/>
            <a:ext cx="3657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50" b="1" kern="0" spc="300" dirty="0">
                <a:solidFill>
                  <a:srgbClr val="5B6B8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SCIENCETOSTARTUP</a:t>
            </a:r>
            <a:endParaRPr lang="en-US" sz="8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0A162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10972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kern="0" spc="600" dirty="0">
                <a:solidFill>
                  <a:srgbClr val="00D9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WHY NOW</a:t>
            </a:r>
            <a:endParaRPr lang="en-US" sz="1000" dirty="0"/>
          </a:p>
        </p:txBody>
      </p:sp>
      <p:sp>
        <p:nvSpPr>
          <p:cNvPr id="3" name="Text 1"/>
          <p:cNvSpPr/>
          <p:nvPr/>
        </p:nvSpPr>
        <p:spPr>
          <a:xfrm>
            <a:off x="548640" y="914400"/>
            <a:ext cx="109728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F5F7F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AI agents need citations they can trust.</a:t>
            </a:r>
            <a:endParaRPr lang="en-US" sz="3200" dirty="0"/>
          </a:p>
        </p:txBody>
      </p:sp>
      <p:sp>
        <p:nvSpPr>
          <p:cNvPr id="4" name="Text 2"/>
          <p:cNvSpPr/>
          <p:nvPr/>
        </p:nvSpPr>
        <p:spPr>
          <a:xfrm>
            <a:off x="548640" y="1463040"/>
            <a:ext cx="109728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We are the only platform building </a:t>
            </a:r>
            <a:r>
              <a:rPr lang="en-US" sz="2200" b="1" i="1" dirty="0">
                <a:solidFill>
                  <a:srgbClr val="00D9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signed, calibrated, machine-readable</a:t>
            </a:r>
            <a:r>
              <a:rPr lang="en-US" sz="2200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research intelligence.</a:t>
            </a:r>
            <a:endParaRPr lang="en-US" sz="2200" dirty="0"/>
          </a:p>
        </p:txBody>
      </p:sp>
      <p:sp>
        <p:nvSpPr>
          <p:cNvPr id="5" name="Shape 3"/>
          <p:cNvSpPr/>
          <p:nvPr/>
        </p:nvSpPr>
        <p:spPr>
          <a:xfrm>
            <a:off x="548640" y="2331720"/>
            <a:ext cx="11109960" cy="868680"/>
          </a:xfrm>
          <a:prstGeom prst="rect">
            <a:avLst/>
          </a:prstGeom>
          <a:solidFill>
            <a:srgbClr val="172A45"/>
          </a:solidFill>
          <a:ln w="12700">
            <a:solidFill>
              <a:srgbClr val="243A5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" name="Text 4"/>
          <p:cNvSpPr/>
          <p:nvPr/>
        </p:nvSpPr>
        <p:spPr>
          <a:xfrm>
            <a:off x="731520" y="2377440"/>
            <a:ext cx="9144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600" b="1" dirty="0">
                <a:solidFill>
                  <a:srgbClr val="00D9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</a:t>
            </a:r>
            <a:endParaRPr lang="en-US" sz="3600" dirty="0"/>
          </a:p>
        </p:txBody>
      </p:sp>
      <p:sp>
        <p:nvSpPr>
          <p:cNvPr id="7" name="Text 5"/>
          <p:cNvSpPr/>
          <p:nvPr/>
        </p:nvSpPr>
        <p:spPr>
          <a:xfrm>
            <a:off x="1828800" y="2423160"/>
            <a:ext cx="9601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F5F7F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agent economy is exploding.</a:t>
            </a:r>
            <a:endParaRPr lang="en-US" sz="1500" dirty="0"/>
          </a:p>
        </p:txBody>
      </p:sp>
      <p:sp>
        <p:nvSpPr>
          <p:cNvPr id="8" name="Text 6"/>
          <p:cNvSpPr/>
          <p:nvPr/>
        </p:nvSpPr>
        <p:spPr>
          <a:xfrm>
            <a:off x="1828800" y="2788920"/>
            <a:ext cx="9601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B5C4D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Every AI agent that does research needs a trusted, machine-readable, verifiable source. We're building the citation rail.</a:t>
            </a:r>
            <a:endParaRPr lang="en-US" sz="1150" dirty="0"/>
          </a:p>
        </p:txBody>
      </p:sp>
      <p:sp>
        <p:nvSpPr>
          <p:cNvPr id="9" name="Shape 7"/>
          <p:cNvSpPr/>
          <p:nvPr/>
        </p:nvSpPr>
        <p:spPr>
          <a:xfrm>
            <a:off x="548640" y="3291840"/>
            <a:ext cx="11109960" cy="868680"/>
          </a:xfrm>
          <a:prstGeom prst="rect">
            <a:avLst/>
          </a:prstGeom>
          <a:solidFill>
            <a:srgbClr val="172A45"/>
          </a:solidFill>
          <a:ln w="12700">
            <a:solidFill>
              <a:srgbClr val="243A5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0" name="Text 8"/>
          <p:cNvSpPr/>
          <p:nvPr/>
        </p:nvSpPr>
        <p:spPr>
          <a:xfrm>
            <a:off x="731520" y="3337560"/>
            <a:ext cx="9144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600" b="1" dirty="0">
                <a:solidFill>
                  <a:srgbClr val="00D9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</a:t>
            </a:r>
            <a:endParaRPr lang="en-US" sz="3600" dirty="0"/>
          </a:p>
        </p:txBody>
      </p:sp>
      <p:sp>
        <p:nvSpPr>
          <p:cNvPr id="11" name="Text 9"/>
          <p:cNvSpPr/>
          <p:nvPr/>
        </p:nvSpPr>
        <p:spPr>
          <a:xfrm>
            <a:off x="1828800" y="3383280"/>
            <a:ext cx="9601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F5F7F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signed, time-stamped data moat compounds daily.</a:t>
            </a:r>
            <a:endParaRPr lang="en-US" sz="1500" dirty="0"/>
          </a:p>
        </p:txBody>
      </p:sp>
      <p:sp>
        <p:nvSpPr>
          <p:cNvPr id="12" name="Text 10"/>
          <p:cNvSpPr/>
          <p:nvPr/>
        </p:nvSpPr>
        <p:spPr>
          <a:xfrm>
            <a:off x="1828800" y="3749040"/>
            <a:ext cx="9601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B5C4D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Every Foresight batch freezes predictions that resolve against real outcomes. The track record cannot be retroactively faked.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548640" y="4251960"/>
            <a:ext cx="11109960" cy="868680"/>
          </a:xfrm>
          <a:prstGeom prst="rect">
            <a:avLst/>
          </a:prstGeom>
          <a:solidFill>
            <a:srgbClr val="172A45"/>
          </a:solidFill>
          <a:ln w="12700">
            <a:solidFill>
              <a:srgbClr val="243A5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4" name="Text 12"/>
          <p:cNvSpPr/>
          <p:nvPr/>
        </p:nvSpPr>
        <p:spPr>
          <a:xfrm>
            <a:off x="731520" y="4297680"/>
            <a:ext cx="9144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600" b="1" dirty="0">
                <a:solidFill>
                  <a:srgbClr val="00D9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</a:t>
            </a:r>
            <a:endParaRPr lang="en-US" sz="3600" dirty="0"/>
          </a:p>
        </p:txBody>
      </p:sp>
      <p:sp>
        <p:nvSpPr>
          <p:cNvPr id="15" name="Text 13"/>
          <p:cNvSpPr/>
          <p:nvPr/>
        </p:nvSpPr>
        <p:spPr>
          <a:xfrm>
            <a:off x="1828800" y="4343400"/>
            <a:ext cx="9601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F5F7F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Lean economics, built for $150/mo, not $10M.</a:t>
            </a:r>
            <a:endParaRPr lang="en-US" sz="1500" dirty="0"/>
          </a:p>
        </p:txBody>
      </p:sp>
      <p:sp>
        <p:nvSpPr>
          <p:cNvPr id="16" name="Text 14"/>
          <p:cNvSpPr/>
          <p:nvPr/>
        </p:nvSpPr>
        <p:spPr>
          <a:xfrm>
            <a:off x="1828800" y="4709160"/>
            <a:ext cx="9601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B5C4D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Tiered model routing, prompt caching, batch APIs. A self-funding intelligence engine, not a compute black hole.</a:t>
            </a:r>
            <a:endParaRPr lang="en-US" sz="1150" dirty="0"/>
          </a:p>
        </p:txBody>
      </p:sp>
      <p:sp>
        <p:nvSpPr>
          <p:cNvPr id="17" name="Shape 15"/>
          <p:cNvSpPr/>
          <p:nvPr/>
        </p:nvSpPr>
        <p:spPr>
          <a:xfrm>
            <a:off x="548640" y="5212080"/>
            <a:ext cx="11109960" cy="868680"/>
          </a:xfrm>
          <a:prstGeom prst="rect">
            <a:avLst/>
          </a:prstGeom>
          <a:solidFill>
            <a:srgbClr val="172A45"/>
          </a:solidFill>
          <a:ln w="12700">
            <a:solidFill>
              <a:srgbClr val="243A5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8" name="Text 16"/>
          <p:cNvSpPr/>
          <p:nvPr/>
        </p:nvSpPr>
        <p:spPr>
          <a:xfrm>
            <a:off x="731520" y="5257800"/>
            <a:ext cx="9144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600" b="1" dirty="0">
                <a:solidFill>
                  <a:srgbClr val="00D9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</a:t>
            </a:r>
            <a:endParaRPr lang="en-US" sz="3600" dirty="0"/>
          </a:p>
        </p:txBody>
      </p:sp>
      <p:sp>
        <p:nvSpPr>
          <p:cNvPr id="19" name="Text 17"/>
          <p:cNvSpPr/>
          <p:nvPr/>
        </p:nvSpPr>
        <p:spPr>
          <a:xfrm>
            <a:off x="1828800" y="5303520"/>
            <a:ext cx="9601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F5F7F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Seven distribution channels reinforce each other.</a:t>
            </a:r>
            <a:endParaRPr lang="en-US" sz="1500" dirty="0"/>
          </a:p>
        </p:txBody>
      </p:sp>
      <p:sp>
        <p:nvSpPr>
          <p:cNvPr id="20" name="Text 18"/>
          <p:cNvSpPr/>
          <p:nvPr/>
        </p:nvSpPr>
        <p:spPr>
          <a:xfrm>
            <a:off x="1828800" y="5669280"/>
            <a:ext cx="9601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B5C4D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Web app, REST, MCP, PyPI, HuggingFace, embed widgets, enterprise. Each channel feeds the others.</a:t>
            </a:r>
            <a:endParaRPr lang="en-US" sz="1150" dirty="0"/>
          </a:p>
        </p:txBody>
      </p:sp>
      <p:sp>
        <p:nvSpPr>
          <p:cNvPr id="21" name="Text 19"/>
          <p:cNvSpPr/>
          <p:nvPr/>
        </p:nvSpPr>
        <p:spPr>
          <a:xfrm>
            <a:off x="11094415" y="6446520"/>
            <a:ext cx="8229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kern="0" spc="200" dirty="0">
                <a:solidFill>
                  <a:srgbClr val="8FA3B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06 / 12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457200" y="6446520"/>
            <a:ext cx="3657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50" b="1" kern="0" spc="300" dirty="0">
                <a:solidFill>
                  <a:srgbClr val="8FA3B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SCIENCETOSTARTUP</a:t>
            </a:r>
            <a:endParaRPr lang="en-US" sz="8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5F7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10972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kern="0" spc="600" dirty="0">
                <a:solidFill>
                  <a:srgbClr val="00A0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DISTRIBUTION</a:t>
            </a:r>
            <a:endParaRPr lang="en-US" sz="1000" dirty="0"/>
          </a:p>
        </p:txBody>
      </p:sp>
      <p:sp>
        <p:nvSpPr>
          <p:cNvPr id="3" name="Text 1"/>
          <p:cNvSpPr/>
          <p:nvPr/>
        </p:nvSpPr>
        <p:spPr>
          <a:xfrm>
            <a:off x="548640" y="914400"/>
            <a:ext cx="109728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We ship where decisions are made.</a:t>
            </a:r>
            <a:endParaRPr lang="en-US" sz="3200" dirty="0"/>
          </a:p>
        </p:txBody>
      </p:sp>
      <p:sp>
        <p:nvSpPr>
          <p:cNvPr id="4" name="Text 2"/>
          <p:cNvSpPr/>
          <p:nvPr/>
        </p:nvSpPr>
        <p:spPr>
          <a:xfrm>
            <a:off x="548640" y="1463040"/>
            <a:ext cx="10972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i="1" dirty="0">
                <a:solidFill>
                  <a:srgbClr val="5B6B8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Seven distribution channels. Built for humans and the agents working for them.</a:t>
            </a:r>
            <a:endParaRPr lang="en-US" sz="1500" dirty="0"/>
          </a:p>
        </p:txBody>
      </p:sp>
      <p:sp>
        <p:nvSpPr>
          <p:cNvPr id="5" name="Shape 3"/>
          <p:cNvSpPr/>
          <p:nvPr/>
        </p:nvSpPr>
        <p:spPr>
          <a:xfrm>
            <a:off x="548640" y="2194560"/>
            <a:ext cx="2697480" cy="1828800"/>
          </a:xfrm>
          <a:prstGeom prst="rect">
            <a:avLst/>
          </a:prstGeom>
          <a:solidFill>
            <a:srgbClr val="FFFFFF"/>
          </a:solidFill>
          <a:ln w="12700">
            <a:solidFill>
              <a:srgbClr val="E1E7EF"/>
            </a:solidFill>
            <a:prstDash val="solid"/>
          </a:ln>
          <a:effectLst>
            <a:outerShdw blurRad="101600" dist="25400" dir="5400000" algn="bl" rotWithShape="0">
              <a:srgbClr val="0A1628">
                <a:alpha val="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7240" y="2468880"/>
            <a:ext cx="411480" cy="411480"/>
          </a:xfrm>
          <a:prstGeom prst="rect">
            <a:avLst/>
          </a:prstGeom>
        </p:spPr>
      </p:pic>
      <p:sp>
        <p:nvSpPr>
          <p:cNvPr id="7" name="Text 4">
            <a:hlinkClick r:id="rId4"/>
          </p:cNvPr>
          <p:cNvSpPr/>
          <p:nvPr/>
        </p:nvSpPr>
        <p:spPr>
          <a:xfrm>
            <a:off x="1325880" y="2450592"/>
            <a:ext cx="17830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u="sng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Web App</a:t>
            </a:r>
            <a:endParaRPr lang="en-US" sz="1400" dirty="0"/>
          </a:p>
        </p:txBody>
      </p:sp>
      <p:sp>
        <p:nvSpPr>
          <p:cNvPr id="8" name="Text 5"/>
          <p:cNvSpPr/>
          <p:nvPr/>
        </p:nvSpPr>
        <p:spPr>
          <a:xfrm>
            <a:off x="777240" y="3063240"/>
            <a:ext cx="22402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5B6B8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222 pages. 658 components.</a:t>
            </a:r>
            <a:endParaRPr lang="en-US" sz="1100" dirty="0"/>
          </a:p>
        </p:txBody>
      </p:sp>
      <p:sp>
        <p:nvSpPr>
          <p:cNvPr id="9" name="Text 6">
            <a:hlinkClick r:id="rId4"/>
          </p:cNvPr>
          <p:cNvSpPr/>
          <p:nvPr/>
        </p:nvSpPr>
        <p:spPr>
          <a:xfrm>
            <a:off x="777240" y="3657600"/>
            <a:ext cx="22402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u="sng" kern="0" spc="200" dirty="0">
                <a:solidFill>
                  <a:srgbClr val="00A07A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Open  ↗</a:t>
            </a:r>
            <a:endParaRPr lang="en-US" sz="950" dirty="0"/>
          </a:p>
        </p:txBody>
      </p:sp>
      <p:sp>
        <p:nvSpPr>
          <p:cNvPr id="10" name="Shape 7"/>
          <p:cNvSpPr/>
          <p:nvPr/>
        </p:nvSpPr>
        <p:spPr>
          <a:xfrm>
            <a:off x="3383280" y="2194560"/>
            <a:ext cx="2697480" cy="1828800"/>
          </a:xfrm>
          <a:prstGeom prst="rect">
            <a:avLst/>
          </a:prstGeom>
          <a:solidFill>
            <a:srgbClr val="FFFFFF"/>
          </a:solidFill>
          <a:ln w="12700">
            <a:solidFill>
              <a:srgbClr val="E1E7EF"/>
            </a:solidFill>
            <a:prstDash val="solid"/>
          </a:ln>
          <a:effectLst>
            <a:outerShdw blurRad="101600" dist="25400" dir="5400000" algn="bl" rotWithShape="0">
              <a:srgbClr val="0A1628">
                <a:alpha val="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pic>
        <p:nvPicPr>
          <p:cNvPr id="11" name="Image 1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11880" y="2468880"/>
            <a:ext cx="411480" cy="411480"/>
          </a:xfrm>
          <a:prstGeom prst="rect">
            <a:avLst/>
          </a:prstGeom>
        </p:spPr>
      </p:pic>
      <p:sp>
        <p:nvSpPr>
          <p:cNvPr id="12" name="Text 8">
            <a:hlinkClick r:id="rId6"/>
          </p:cNvPr>
          <p:cNvSpPr/>
          <p:nvPr/>
        </p:nvSpPr>
        <p:spPr>
          <a:xfrm>
            <a:off x="4160520" y="2450592"/>
            <a:ext cx="17830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u="sng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REST API</a:t>
            </a:r>
            <a:endParaRPr lang="en-US" sz="1400" dirty="0"/>
          </a:p>
        </p:txBody>
      </p:sp>
      <p:sp>
        <p:nvSpPr>
          <p:cNvPr id="13" name="Text 9"/>
          <p:cNvSpPr/>
          <p:nvPr/>
        </p:nvSpPr>
        <p:spPr>
          <a:xfrm>
            <a:off x="3611880" y="3063240"/>
            <a:ext cx="22402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5B6B8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462 endpoints. OpenAPI spec.</a:t>
            </a:r>
            <a:endParaRPr lang="en-US" sz="1100" dirty="0"/>
          </a:p>
        </p:txBody>
      </p:sp>
      <p:sp>
        <p:nvSpPr>
          <p:cNvPr id="14" name="Text 10">
            <a:hlinkClick r:id="rId6"/>
          </p:cNvPr>
          <p:cNvSpPr/>
          <p:nvPr/>
        </p:nvSpPr>
        <p:spPr>
          <a:xfrm>
            <a:off x="3611880" y="3657600"/>
            <a:ext cx="22402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u="sng" kern="0" spc="200" dirty="0">
                <a:solidFill>
                  <a:srgbClr val="00A07A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Open  ↗</a:t>
            </a:r>
            <a:endParaRPr lang="en-US" sz="950" dirty="0"/>
          </a:p>
        </p:txBody>
      </p:sp>
      <p:sp>
        <p:nvSpPr>
          <p:cNvPr id="15" name="Shape 11"/>
          <p:cNvSpPr/>
          <p:nvPr/>
        </p:nvSpPr>
        <p:spPr>
          <a:xfrm>
            <a:off x="6217920" y="2194560"/>
            <a:ext cx="2697480" cy="1828800"/>
          </a:xfrm>
          <a:prstGeom prst="rect">
            <a:avLst/>
          </a:prstGeom>
          <a:solidFill>
            <a:srgbClr val="FFFFFF"/>
          </a:solidFill>
          <a:ln w="12700">
            <a:solidFill>
              <a:srgbClr val="E1E7EF"/>
            </a:solidFill>
            <a:prstDash val="solid"/>
          </a:ln>
          <a:effectLst>
            <a:outerShdw blurRad="101600" dist="25400" dir="5400000" algn="bl" rotWithShape="0">
              <a:srgbClr val="0A1628">
                <a:alpha val="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pic>
        <p:nvPicPr>
          <p:cNvPr id="16" name="Image 2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46520" y="2468880"/>
            <a:ext cx="411480" cy="411480"/>
          </a:xfrm>
          <a:prstGeom prst="rect">
            <a:avLst/>
          </a:prstGeom>
        </p:spPr>
      </p:pic>
      <p:sp>
        <p:nvSpPr>
          <p:cNvPr id="17" name="Text 12">
            <a:hlinkClick r:id="rId8"/>
          </p:cNvPr>
          <p:cNvSpPr/>
          <p:nvPr/>
        </p:nvSpPr>
        <p:spPr>
          <a:xfrm>
            <a:off x="6995160" y="2450592"/>
            <a:ext cx="17830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u="sng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MCP Server</a:t>
            </a:r>
            <a:endParaRPr lang="en-US" sz="1400" dirty="0"/>
          </a:p>
        </p:txBody>
      </p:sp>
      <p:sp>
        <p:nvSpPr>
          <p:cNvPr id="18" name="Text 13"/>
          <p:cNvSpPr/>
          <p:nvPr/>
        </p:nvSpPr>
        <p:spPr>
          <a:xfrm>
            <a:off x="6446520" y="3063240"/>
            <a:ext cx="22402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5B6B8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For Claude, Cursor, any MCP agent.</a:t>
            </a:r>
            <a:endParaRPr lang="en-US" sz="1100" dirty="0"/>
          </a:p>
        </p:txBody>
      </p:sp>
      <p:sp>
        <p:nvSpPr>
          <p:cNvPr id="19" name="Text 14">
            <a:hlinkClick r:id="rId8"/>
          </p:cNvPr>
          <p:cNvSpPr/>
          <p:nvPr/>
        </p:nvSpPr>
        <p:spPr>
          <a:xfrm>
            <a:off x="6446520" y="3657600"/>
            <a:ext cx="22402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u="sng" kern="0" spc="200" dirty="0">
                <a:solidFill>
                  <a:srgbClr val="00A07A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Open  ↗</a:t>
            </a:r>
            <a:endParaRPr lang="en-US" sz="950" dirty="0"/>
          </a:p>
        </p:txBody>
      </p:sp>
      <p:sp>
        <p:nvSpPr>
          <p:cNvPr id="20" name="Shape 15"/>
          <p:cNvSpPr/>
          <p:nvPr/>
        </p:nvSpPr>
        <p:spPr>
          <a:xfrm>
            <a:off x="9052560" y="2194560"/>
            <a:ext cx="2697480" cy="1828800"/>
          </a:xfrm>
          <a:prstGeom prst="rect">
            <a:avLst/>
          </a:prstGeom>
          <a:solidFill>
            <a:srgbClr val="FFFFFF"/>
          </a:solidFill>
          <a:ln w="12700">
            <a:solidFill>
              <a:srgbClr val="E1E7EF"/>
            </a:solidFill>
            <a:prstDash val="solid"/>
          </a:ln>
          <a:effectLst>
            <a:outerShdw blurRad="101600" dist="25400" dir="5400000" algn="bl" rotWithShape="0">
              <a:srgbClr val="0A1628">
                <a:alpha val="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pic>
        <p:nvPicPr>
          <p:cNvPr id="21" name="Image 3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281160" y="2468880"/>
            <a:ext cx="411480" cy="411480"/>
          </a:xfrm>
          <a:prstGeom prst="rect">
            <a:avLst/>
          </a:prstGeom>
        </p:spPr>
      </p:pic>
      <p:sp>
        <p:nvSpPr>
          <p:cNvPr id="22" name="Text 16">
            <a:hlinkClick r:id="rId10"/>
          </p:cNvPr>
          <p:cNvSpPr/>
          <p:nvPr/>
        </p:nvSpPr>
        <p:spPr>
          <a:xfrm>
            <a:off x="9829800" y="2450592"/>
            <a:ext cx="17830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u="sng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PyPI Package</a:t>
            </a:r>
            <a:endParaRPr lang="en-US" sz="1400" dirty="0"/>
          </a:p>
        </p:txBody>
      </p:sp>
      <p:sp>
        <p:nvSpPr>
          <p:cNvPr id="23" name="Text 17"/>
          <p:cNvSpPr/>
          <p:nvPr/>
        </p:nvSpPr>
        <p:spPr>
          <a:xfrm>
            <a:off x="9281160" y="3063240"/>
            <a:ext cx="22402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5B6B8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pip install s2s-score</a:t>
            </a:r>
            <a:endParaRPr lang="en-US" sz="1100" dirty="0"/>
          </a:p>
        </p:txBody>
      </p:sp>
      <p:sp>
        <p:nvSpPr>
          <p:cNvPr id="24" name="Text 18">
            <a:hlinkClick r:id="rId10"/>
          </p:cNvPr>
          <p:cNvSpPr/>
          <p:nvPr/>
        </p:nvSpPr>
        <p:spPr>
          <a:xfrm>
            <a:off x="9281160" y="3657600"/>
            <a:ext cx="22402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u="sng" kern="0" spc="200" dirty="0">
                <a:solidFill>
                  <a:srgbClr val="00A07A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Open  ↗</a:t>
            </a:r>
            <a:endParaRPr lang="en-US" sz="950" dirty="0"/>
          </a:p>
        </p:txBody>
      </p:sp>
      <p:sp>
        <p:nvSpPr>
          <p:cNvPr id="25" name="Shape 19"/>
          <p:cNvSpPr/>
          <p:nvPr/>
        </p:nvSpPr>
        <p:spPr>
          <a:xfrm>
            <a:off x="1912468" y="4160520"/>
            <a:ext cx="2697480" cy="1828800"/>
          </a:xfrm>
          <a:prstGeom prst="rect">
            <a:avLst/>
          </a:prstGeom>
          <a:solidFill>
            <a:srgbClr val="FFFFFF"/>
          </a:solidFill>
          <a:ln w="12700">
            <a:solidFill>
              <a:srgbClr val="E1E7EF"/>
            </a:solidFill>
            <a:prstDash val="solid"/>
          </a:ln>
          <a:effectLst>
            <a:outerShdw blurRad="101600" dist="25400" dir="5400000" algn="bl" rotWithShape="0">
              <a:srgbClr val="0A1628">
                <a:alpha val="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pic>
        <p:nvPicPr>
          <p:cNvPr id="26" name="Image 4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141068" y="4434840"/>
            <a:ext cx="411480" cy="411480"/>
          </a:xfrm>
          <a:prstGeom prst="rect">
            <a:avLst/>
          </a:prstGeom>
        </p:spPr>
      </p:pic>
      <p:sp>
        <p:nvSpPr>
          <p:cNvPr id="27" name="Text 20">
            <a:hlinkClick r:id="rId12"/>
          </p:cNvPr>
          <p:cNvSpPr/>
          <p:nvPr/>
        </p:nvSpPr>
        <p:spPr>
          <a:xfrm>
            <a:off x="2689708" y="4416552"/>
            <a:ext cx="17830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u="sng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1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HuggingFace</a:t>
            </a:r>
            <a:endParaRPr lang="en-US" sz="1400" dirty="0"/>
          </a:p>
        </p:txBody>
      </p:sp>
      <p:sp>
        <p:nvSpPr>
          <p:cNvPr id="28" name="Text 21"/>
          <p:cNvSpPr/>
          <p:nvPr/>
        </p:nvSpPr>
        <p:spPr>
          <a:xfrm>
            <a:off x="2141068" y="5029200"/>
            <a:ext cx="22402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5B6B8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Daily parquet snapshots.</a:t>
            </a:r>
            <a:endParaRPr lang="en-US" sz="1100" dirty="0"/>
          </a:p>
        </p:txBody>
      </p:sp>
      <p:sp>
        <p:nvSpPr>
          <p:cNvPr id="29" name="Text 22">
            <a:hlinkClick r:id="rId12"/>
          </p:cNvPr>
          <p:cNvSpPr/>
          <p:nvPr/>
        </p:nvSpPr>
        <p:spPr>
          <a:xfrm>
            <a:off x="2141068" y="5623560"/>
            <a:ext cx="22402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u="sng" kern="0" spc="200" dirty="0">
                <a:solidFill>
                  <a:srgbClr val="00A07A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1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Open  ↗</a:t>
            </a:r>
            <a:endParaRPr lang="en-US" sz="950" dirty="0"/>
          </a:p>
        </p:txBody>
      </p:sp>
      <p:sp>
        <p:nvSpPr>
          <p:cNvPr id="30" name="Shape 23"/>
          <p:cNvSpPr/>
          <p:nvPr/>
        </p:nvSpPr>
        <p:spPr>
          <a:xfrm>
            <a:off x="4747108" y="4160520"/>
            <a:ext cx="2697480" cy="1828800"/>
          </a:xfrm>
          <a:prstGeom prst="rect">
            <a:avLst/>
          </a:prstGeom>
          <a:solidFill>
            <a:srgbClr val="FFFFFF"/>
          </a:solidFill>
          <a:ln w="12700">
            <a:solidFill>
              <a:srgbClr val="E1E7EF"/>
            </a:solidFill>
            <a:prstDash val="solid"/>
          </a:ln>
          <a:effectLst>
            <a:outerShdw blurRad="101600" dist="25400" dir="5400000" algn="bl" rotWithShape="0">
              <a:srgbClr val="0A1628">
                <a:alpha val="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pic>
        <p:nvPicPr>
          <p:cNvPr id="31" name="Image 5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975708" y="4434840"/>
            <a:ext cx="411480" cy="411480"/>
          </a:xfrm>
          <a:prstGeom prst="rect">
            <a:avLst/>
          </a:prstGeom>
        </p:spPr>
      </p:pic>
      <p:sp>
        <p:nvSpPr>
          <p:cNvPr id="32" name="Text 24">
            <a:hlinkClick r:id="rId14"/>
          </p:cNvPr>
          <p:cNvSpPr/>
          <p:nvPr/>
        </p:nvSpPr>
        <p:spPr>
          <a:xfrm>
            <a:off x="5524348" y="4416552"/>
            <a:ext cx="17830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u="sng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1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Embed Widgets</a:t>
            </a:r>
            <a:endParaRPr lang="en-US" sz="1400" dirty="0"/>
          </a:p>
        </p:txBody>
      </p:sp>
      <p:sp>
        <p:nvSpPr>
          <p:cNvPr id="33" name="Text 25"/>
          <p:cNvSpPr/>
          <p:nvPr/>
        </p:nvSpPr>
        <p:spPr>
          <a:xfrm>
            <a:off x="4975708" y="5029200"/>
            <a:ext cx="22402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5B6B8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Signed score badges, anywhere.</a:t>
            </a:r>
            <a:endParaRPr lang="en-US" sz="1100" dirty="0"/>
          </a:p>
        </p:txBody>
      </p:sp>
      <p:sp>
        <p:nvSpPr>
          <p:cNvPr id="34" name="Text 26">
            <a:hlinkClick r:id="rId14"/>
          </p:cNvPr>
          <p:cNvSpPr/>
          <p:nvPr/>
        </p:nvSpPr>
        <p:spPr>
          <a:xfrm>
            <a:off x="4975708" y="5623560"/>
            <a:ext cx="22402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u="sng" kern="0" spc="200" dirty="0">
                <a:solidFill>
                  <a:srgbClr val="00A07A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1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Open  ↗</a:t>
            </a:r>
            <a:endParaRPr lang="en-US" sz="950" dirty="0"/>
          </a:p>
        </p:txBody>
      </p:sp>
      <p:sp>
        <p:nvSpPr>
          <p:cNvPr id="35" name="Shape 27"/>
          <p:cNvSpPr/>
          <p:nvPr/>
        </p:nvSpPr>
        <p:spPr>
          <a:xfrm>
            <a:off x="7581748" y="4160520"/>
            <a:ext cx="2697480" cy="1828800"/>
          </a:xfrm>
          <a:prstGeom prst="rect">
            <a:avLst/>
          </a:prstGeom>
          <a:solidFill>
            <a:srgbClr val="FFFFFF"/>
          </a:solidFill>
          <a:ln w="12700">
            <a:solidFill>
              <a:srgbClr val="E1E7EF"/>
            </a:solidFill>
            <a:prstDash val="solid"/>
          </a:ln>
          <a:effectLst>
            <a:outerShdw blurRad="101600" dist="25400" dir="5400000" algn="bl" rotWithShape="0">
              <a:srgbClr val="0A1628">
                <a:alpha val="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pic>
        <p:nvPicPr>
          <p:cNvPr id="36" name="Image 6" descr="preencoded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810348" y="4434840"/>
            <a:ext cx="411480" cy="411480"/>
          </a:xfrm>
          <a:prstGeom prst="rect">
            <a:avLst/>
          </a:prstGeom>
        </p:spPr>
      </p:pic>
      <p:sp>
        <p:nvSpPr>
          <p:cNvPr id="37" name="Text 28">
            <a:hlinkClick r:id="rId16"/>
          </p:cNvPr>
          <p:cNvSpPr/>
          <p:nvPr/>
        </p:nvSpPr>
        <p:spPr>
          <a:xfrm>
            <a:off x="8358988" y="4416552"/>
            <a:ext cx="17830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u="sng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1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Enterprise</a:t>
            </a:r>
            <a:endParaRPr lang="en-US" sz="1400" dirty="0"/>
          </a:p>
        </p:txBody>
      </p:sp>
      <p:sp>
        <p:nvSpPr>
          <p:cNvPr id="38" name="Text 29"/>
          <p:cNvSpPr/>
          <p:nvPr/>
        </p:nvSpPr>
        <p:spPr>
          <a:xfrm>
            <a:off x="7810348" y="5029200"/>
            <a:ext cx="22402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5B6B8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Institution-scoped intelligence.</a:t>
            </a:r>
            <a:endParaRPr lang="en-US" sz="1100" dirty="0"/>
          </a:p>
        </p:txBody>
      </p:sp>
      <p:sp>
        <p:nvSpPr>
          <p:cNvPr id="39" name="Text 30">
            <a:hlinkClick r:id="rId16"/>
          </p:cNvPr>
          <p:cNvSpPr/>
          <p:nvPr/>
        </p:nvSpPr>
        <p:spPr>
          <a:xfrm>
            <a:off x="7810348" y="5623560"/>
            <a:ext cx="22402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u="sng" kern="0" spc="200" dirty="0">
                <a:solidFill>
                  <a:srgbClr val="00A07A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1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Open  ↗</a:t>
            </a:r>
            <a:endParaRPr lang="en-US" sz="950" dirty="0"/>
          </a:p>
        </p:txBody>
      </p:sp>
      <p:sp>
        <p:nvSpPr>
          <p:cNvPr id="40" name="Text 31"/>
          <p:cNvSpPr/>
          <p:nvPr/>
        </p:nvSpPr>
        <p:spPr>
          <a:xfrm>
            <a:off x="11094415" y="6446520"/>
            <a:ext cx="8229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kern="0" spc="200" dirty="0">
                <a:solidFill>
                  <a:srgbClr val="5B6B8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07 / 12</a:t>
            </a:r>
            <a:endParaRPr lang="en-US" sz="900" dirty="0"/>
          </a:p>
        </p:txBody>
      </p:sp>
      <p:sp>
        <p:nvSpPr>
          <p:cNvPr id="41" name="Text 32"/>
          <p:cNvSpPr/>
          <p:nvPr/>
        </p:nvSpPr>
        <p:spPr>
          <a:xfrm>
            <a:off x="457200" y="6446520"/>
            <a:ext cx="3657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50" b="1" kern="0" spc="300" dirty="0">
                <a:solidFill>
                  <a:srgbClr val="5B6B8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SCIENCETOSTARTUP</a:t>
            </a:r>
            <a:endParaRPr lang="en-US" sz="8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5F7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10972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kern="0" spc="600" dirty="0">
                <a:solidFill>
                  <a:srgbClr val="00A0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BY THE NUMBERS</a:t>
            </a:r>
            <a:endParaRPr lang="en-US" sz="1000" dirty="0"/>
          </a:p>
        </p:txBody>
      </p:sp>
      <p:sp>
        <p:nvSpPr>
          <p:cNvPr id="3" name="Text 1"/>
          <p:cNvSpPr/>
          <p:nvPr/>
        </p:nvSpPr>
        <p:spPr>
          <a:xfrm>
            <a:off x="548640" y="914400"/>
            <a:ext cx="109728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Shipped. Live. Compounding.</a:t>
            </a:r>
            <a:endParaRPr lang="en-US" sz="3200" dirty="0"/>
          </a:p>
        </p:txBody>
      </p:sp>
      <p:sp>
        <p:nvSpPr>
          <p:cNvPr id="4" name="Text 2"/>
          <p:cNvSpPr/>
          <p:nvPr/>
        </p:nvSpPr>
        <p:spPr>
          <a:xfrm>
            <a:off x="548640" y="1463040"/>
            <a:ext cx="10972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i="1" dirty="0">
                <a:solidFill>
                  <a:srgbClr val="5B6B8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Built solo. In market. Self-funding economics.</a:t>
            </a:r>
            <a:endParaRPr lang="en-US" sz="1500" dirty="0"/>
          </a:p>
        </p:txBody>
      </p:sp>
      <p:sp>
        <p:nvSpPr>
          <p:cNvPr id="5" name="Shape 3"/>
          <p:cNvSpPr/>
          <p:nvPr/>
        </p:nvSpPr>
        <p:spPr>
          <a:xfrm>
            <a:off x="548640" y="2194560"/>
            <a:ext cx="2697480" cy="1874520"/>
          </a:xfrm>
          <a:prstGeom prst="rect">
            <a:avLst/>
          </a:prstGeom>
          <a:solidFill>
            <a:srgbClr val="0A1628"/>
          </a:solidFill>
          <a:ln w="12700">
            <a:solidFill>
              <a:srgbClr val="0A162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" name="Text 4"/>
          <p:cNvSpPr/>
          <p:nvPr/>
        </p:nvSpPr>
        <p:spPr>
          <a:xfrm>
            <a:off x="777240" y="2423160"/>
            <a:ext cx="224028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400" b="1" dirty="0">
                <a:solidFill>
                  <a:srgbClr val="00D9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222</a:t>
            </a:r>
            <a:endParaRPr lang="en-US" sz="4400" dirty="0"/>
          </a:p>
        </p:txBody>
      </p:sp>
      <p:sp>
        <p:nvSpPr>
          <p:cNvPr id="7" name="Text 5"/>
          <p:cNvSpPr/>
          <p:nvPr/>
        </p:nvSpPr>
        <p:spPr>
          <a:xfrm>
            <a:off x="777240" y="3291840"/>
            <a:ext cx="22402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F5F7F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Product pages</a:t>
            </a:r>
            <a:endParaRPr lang="en-US" sz="1200" dirty="0"/>
          </a:p>
        </p:txBody>
      </p:sp>
      <p:sp>
        <p:nvSpPr>
          <p:cNvPr id="8" name="Text 6"/>
          <p:cNvSpPr/>
          <p:nvPr/>
        </p:nvSpPr>
        <p:spPr>
          <a:xfrm>
            <a:off x="777240" y="3611880"/>
            <a:ext cx="22402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8FA3B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Shipped &amp; deployed</a:t>
            </a:r>
            <a:endParaRPr lang="en-US" sz="1000" dirty="0"/>
          </a:p>
        </p:txBody>
      </p:sp>
      <p:sp>
        <p:nvSpPr>
          <p:cNvPr id="9" name="Shape 7"/>
          <p:cNvSpPr/>
          <p:nvPr/>
        </p:nvSpPr>
        <p:spPr>
          <a:xfrm>
            <a:off x="3383280" y="2194560"/>
            <a:ext cx="2697480" cy="1874520"/>
          </a:xfrm>
          <a:prstGeom prst="rect">
            <a:avLst/>
          </a:prstGeom>
          <a:solidFill>
            <a:srgbClr val="FFFFFF"/>
          </a:solidFill>
          <a:ln w="12700">
            <a:solidFill>
              <a:srgbClr val="E1E7EF"/>
            </a:solidFill>
            <a:prstDash val="solid"/>
          </a:ln>
          <a:effectLst>
            <a:outerShdw blurRad="101600" dist="25400" dir="5400000" algn="bl" rotWithShape="0">
              <a:srgbClr val="0A1628">
                <a:alpha val="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0" name="Text 8"/>
          <p:cNvSpPr/>
          <p:nvPr/>
        </p:nvSpPr>
        <p:spPr>
          <a:xfrm>
            <a:off x="3611880" y="2423160"/>
            <a:ext cx="224028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400" b="1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462</a:t>
            </a:r>
            <a:endParaRPr lang="en-US" sz="4400" dirty="0"/>
          </a:p>
        </p:txBody>
      </p:sp>
      <p:sp>
        <p:nvSpPr>
          <p:cNvPr id="11" name="Text 9"/>
          <p:cNvSpPr/>
          <p:nvPr/>
        </p:nvSpPr>
        <p:spPr>
          <a:xfrm>
            <a:off x="3611880" y="3291840"/>
            <a:ext cx="22402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API endpoints</a:t>
            </a:r>
            <a:endParaRPr lang="en-US" sz="1200" dirty="0"/>
          </a:p>
        </p:txBody>
      </p:sp>
      <p:sp>
        <p:nvSpPr>
          <p:cNvPr id="12" name="Text 10"/>
          <p:cNvSpPr/>
          <p:nvPr/>
        </p:nvSpPr>
        <p:spPr>
          <a:xfrm>
            <a:off x="3611880" y="3611880"/>
            <a:ext cx="22402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5B6B8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REST + MCP exposed</a:t>
            </a:r>
            <a:endParaRPr lang="en-US" sz="1000" dirty="0"/>
          </a:p>
        </p:txBody>
      </p:sp>
      <p:sp>
        <p:nvSpPr>
          <p:cNvPr id="13" name="Shape 11"/>
          <p:cNvSpPr/>
          <p:nvPr/>
        </p:nvSpPr>
        <p:spPr>
          <a:xfrm>
            <a:off x="6217920" y="2194560"/>
            <a:ext cx="2697480" cy="1874520"/>
          </a:xfrm>
          <a:prstGeom prst="rect">
            <a:avLst/>
          </a:prstGeom>
          <a:solidFill>
            <a:srgbClr val="0A1628"/>
          </a:solidFill>
          <a:ln w="12700">
            <a:solidFill>
              <a:srgbClr val="0A162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4" name="Text 12"/>
          <p:cNvSpPr/>
          <p:nvPr/>
        </p:nvSpPr>
        <p:spPr>
          <a:xfrm>
            <a:off x="6446520" y="2423160"/>
            <a:ext cx="224028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400" b="1" dirty="0">
                <a:solidFill>
                  <a:srgbClr val="00D9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658</a:t>
            </a:r>
            <a:endParaRPr lang="en-US" sz="4400" dirty="0"/>
          </a:p>
        </p:txBody>
      </p:sp>
      <p:sp>
        <p:nvSpPr>
          <p:cNvPr id="15" name="Text 13"/>
          <p:cNvSpPr/>
          <p:nvPr/>
        </p:nvSpPr>
        <p:spPr>
          <a:xfrm>
            <a:off x="6446520" y="3291840"/>
            <a:ext cx="22402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F5F7F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UI components</a:t>
            </a:r>
            <a:endParaRPr lang="en-US" sz="1200" dirty="0"/>
          </a:p>
        </p:txBody>
      </p:sp>
      <p:sp>
        <p:nvSpPr>
          <p:cNvPr id="16" name="Text 14"/>
          <p:cNvSpPr/>
          <p:nvPr/>
        </p:nvSpPr>
        <p:spPr>
          <a:xfrm>
            <a:off x="6446520" y="3611880"/>
            <a:ext cx="22402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8FA3B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Production hardened</a:t>
            </a:r>
            <a:endParaRPr lang="en-US" sz="1000" dirty="0"/>
          </a:p>
        </p:txBody>
      </p:sp>
      <p:sp>
        <p:nvSpPr>
          <p:cNvPr id="17" name="Shape 15"/>
          <p:cNvSpPr/>
          <p:nvPr/>
        </p:nvSpPr>
        <p:spPr>
          <a:xfrm>
            <a:off x="9052560" y="2194560"/>
            <a:ext cx="2697480" cy="1874520"/>
          </a:xfrm>
          <a:prstGeom prst="rect">
            <a:avLst/>
          </a:prstGeom>
          <a:solidFill>
            <a:srgbClr val="FFFFFF"/>
          </a:solidFill>
          <a:ln w="12700">
            <a:solidFill>
              <a:srgbClr val="E1E7EF"/>
            </a:solidFill>
            <a:prstDash val="solid"/>
          </a:ln>
          <a:effectLst>
            <a:outerShdw blurRad="101600" dist="25400" dir="5400000" algn="bl" rotWithShape="0">
              <a:srgbClr val="0A1628">
                <a:alpha val="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8" name="Text 16"/>
          <p:cNvSpPr/>
          <p:nvPr/>
        </p:nvSpPr>
        <p:spPr>
          <a:xfrm>
            <a:off x="9281160" y="2423160"/>
            <a:ext cx="224028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400" b="1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17</a:t>
            </a:r>
            <a:endParaRPr lang="en-US" sz="4400" dirty="0"/>
          </a:p>
        </p:txBody>
      </p:sp>
      <p:sp>
        <p:nvSpPr>
          <p:cNvPr id="19" name="Text 17"/>
          <p:cNvSpPr/>
          <p:nvPr/>
        </p:nvSpPr>
        <p:spPr>
          <a:xfrm>
            <a:off x="9281160" y="3291840"/>
            <a:ext cx="22402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Bounded contexts</a:t>
            </a:r>
            <a:endParaRPr lang="en-US" sz="1200" dirty="0"/>
          </a:p>
        </p:txBody>
      </p:sp>
      <p:sp>
        <p:nvSpPr>
          <p:cNvPr id="20" name="Text 18"/>
          <p:cNvSpPr/>
          <p:nvPr/>
        </p:nvSpPr>
        <p:spPr>
          <a:xfrm>
            <a:off x="9281160" y="3611880"/>
            <a:ext cx="22402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5B6B8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Domain-driven design</a:t>
            </a:r>
            <a:endParaRPr lang="en-US" sz="1000" dirty="0"/>
          </a:p>
        </p:txBody>
      </p:sp>
      <p:sp>
        <p:nvSpPr>
          <p:cNvPr id="21" name="Shape 19"/>
          <p:cNvSpPr/>
          <p:nvPr/>
        </p:nvSpPr>
        <p:spPr>
          <a:xfrm>
            <a:off x="548640" y="4206240"/>
            <a:ext cx="2697480" cy="1874520"/>
          </a:xfrm>
          <a:prstGeom prst="rect">
            <a:avLst/>
          </a:prstGeom>
          <a:solidFill>
            <a:srgbClr val="FFFFFF"/>
          </a:solidFill>
          <a:ln w="12700">
            <a:solidFill>
              <a:srgbClr val="E1E7EF"/>
            </a:solidFill>
            <a:prstDash val="solid"/>
          </a:ln>
          <a:effectLst>
            <a:outerShdw blurRad="101600" dist="25400" dir="5400000" algn="bl" rotWithShape="0">
              <a:srgbClr val="0A1628">
                <a:alpha val="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2" name="Text 20"/>
          <p:cNvSpPr/>
          <p:nvPr/>
        </p:nvSpPr>
        <p:spPr>
          <a:xfrm>
            <a:off x="777240" y="4434840"/>
            <a:ext cx="224028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400" b="1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150</a:t>
            </a:r>
            <a:endParaRPr lang="en-US" sz="4400" dirty="0"/>
          </a:p>
        </p:txBody>
      </p:sp>
      <p:sp>
        <p:nvSpPr>
          <p:cNvPr id="23" name="Text 21"/>
          <p:cNvSpPr/>
          <p:nvPr/>
        </p:nvSpPr>
        <p:spPr>
          <a:xfrm>
            <a:off x="777240" y="5303520"/>
            <a:ext cx="22402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Backtest anchor pairs</a:t>
            </a:r>
            <a:endParaRPr lang="en-US" sz="1200" dirty="0"/>
          </a:p>
        </p:txBody>
      </p:sp>
      <p:sp>
        <p:nvSpPr>
          <p:cNvPr id="24" name="Text 22"/>
          <p:cNvSpPr/>
          <p:nvPr/>
        </p:nvSpPr>
        <p:spPr>
          <a:xfrm>
            <a:off x="777240" y="5623560"/>
            <a:ext cx="22402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5B6B8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Paper → company lineages</a:t>
            </a:r>
            <a:endParaRPr lang="en-US" sz="1000" dirty="0"/>
          </a:p>
        </p:txBody>
      </p:sp>
      <p:sp>
        <p:nvSpPr>
          <p:cNvPr id="25" name="Shape 23"/>
          <p:cNvSpPr/>
          <p:nvPr/>
        </p:nvSpPr>
        <p:spPr>
          <a:xfrm>
            <a:off x="3383280" y="4206240"/>
            <a:ext cx="2697480" cy="1874520"/>
          </a:xfrm>
          <a:prstGeom prst="rect">
            <a:avLst/>
          </a:prstGeom>
          <a:solidFill>
            <a:srgbClr val="0A1628"/>
          </a:solidFill>
          <a:ln w="12700">
            <a:solidFill>
              <a:srgbClr val="0A162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6" name="Text 24"/>
          <p:cNvSpPr/>
          <p:nvPr/>
        </p:nvSpPr>
        <p:spPr>
          <a:xfrm>
            <a:off x="3611880" y="4434840"/>
            <a:ext cx="224028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400" b="1" dirty="0">
                <a:solidFill>
                  <a:srgbClr val="00D9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3-Tier</a:t>
            </a:r>
            <a:endParaRPr lang="en-US" sz="4400" dirty="0"/>
          </a:p>
        </p:txBody>
      </p:sp>
      <p:sp>
        <p:nvSpPr>
          <p:cNvPr id="27" name="Text 25"/>
          <p:cNvSpPr/>
          <p:nvPr/>
        </p:nvSpPr>
        <p:spPr>
          <a:xfrm>
            <a:off x="3611880" y="5303520"/>
            <a:ext cx="22402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F5F7F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Extraction pipeline</a:t>
            </a:r>
            <a:endParaRPr lang="en-US" sz="1200" dirty="0"/>
          </a:p>
        </p:txBody>
      </p:sp>
      <p:sp>
        <p:nvSpPr>
          <p:cNvPr id="28" name="Text 26"/>
          <p:cNvSpPr/>
          <p:nvPr/>
        </p:nvSpPr>
        <p:spPr>
          <a:xfrm>
            <a:off x="3611880" y="5623560"/>
            <a:ext cx="22402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8FA3B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Light / standard / exhaustive</a:t>
            </a:r>
            <a:endParaRPr lang="en-US" sz="1000" dirty="0"/>
          </a:p>
        </p:txBody>
      </p:sp>
      <p:sp>
        <p:nvSpPr>
          <p:cNvPr id="29" name="Shape 27"/>
          <p:cNvSpPr/>
          <p:nvPr/>
        </p:nvSpPr>
        <p:spPr>
          <a:xfrm>
            <a:off x="6217920" y="4206240"/>
            <a:ext cx="2697480" cy="1874520"/>
          </a:xfrm>
          <a:prstGeom prst="rect">
            <a:avLst/>
          </a:prstGeom>
          <a:solidFill>
            <a:srgbClr val="FFFFFF"/>
          </a:solidFill>
          <a:ln w="12700">
            <a:solidFill>
              <a:srgbClr val="E1E7EF"/>
            </a:solidFill>
            <a:prstDash val="solid"/>
          </a:ln>
          <a:effectLst>
            <a:outerShdw blurRad="101600" dist="25400" dir="5400000" algn="bl" rotWithShape="0">
              <a:srgbClr val="0A1628">
                <a:alpha val="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30" name="Text 28"/>
          <p:cNvSpPr/>
          <p:nvPr/>
        </p:nvSpPr>
        <p:spPr>
          <a:xfrm>
            <a:off x="6446520" y="4434840"/>
            <a:ext cx="224028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400" b="1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$150</a:t>
            </a:r>
            <a:endParaRPr lang="en-US" sz="4400" dirty="0"/>
          </a:p>
        </p:txBody>
      </p:sp>
      <p:sp>
        <p:nvSpPr>
          <p:cNvPr id="31" name="Text 29"/>
          <p:cNvSpPr/>
          <p:nvPr/>
        </p:nvSpPr>
        <p:spPr>
          <a:xfrm>
            <a:off x="6446520" y="5303520"/>
            <a:ext cx="22402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Monthly LLM budget</a:t>
            </a:r>
            <a:endParaRPr lang="en-US" sz="1200" dirty="0"/>
          </a:p>
        </p:txBody>
      </p:sp>
      <p:sp>
        <p:nvSpPr>
          <p:cNvPr id="32" name="Text 30"/>
          <p:cNvSpPr/>
          <p:nvPr/>
        </p:nvSpPr>
        <p:spPr>
          <a:xfrm>
            <a:off x="6446520" y="5623560"/>
            <a:ext cx="22402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5B6B8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Self-funding by design</a:t>
            </a:r>
            <a:endParaRPr lang="en-US" sz="1000" dirty="0"/>
          </a:p>
        </p:txBody>
      </p:sp>
      <p:sp>
        <p:nvSpPr>
          <p:cNvPr id="33" name="Shape 31"/>
          <p:cNvSpPr/>
          <p:nvPr/>
        </p:nvSpPr>
        <p:spPr>
          <a:xfrm>
            <a:off x="9052560" y="4206240"/>
            <a:ext cx="2697480" cy="1874520"/>
          </a:xfrm>
          <a:prstGeom prst="rect">
            <a:avLst/>
          </a:prstGeom>
          <a:solidFill>
            <a:srgbClr val="0A1628"/>
          </a:solidFill>
          <a:ln w="12700">
            <a:solidFill>
              <a:srgbClr val="0A162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4" name="Text 32"/>
          <p:cNvSpPr/>
          <p:nvPr/>
        </p:nvSpPr>
        <p:spPr>
          <a:xfrm>
            <a:off x="9281160" y="4434840"/>
            <a:ext cx="224028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400" b="1" dirty="0">
                <a:solidFill>
                  <a:srgbClr val="00D9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</a:t>
            </a:r>
            <a:endParaRPr lang="en-US" sz="4400" dirty="0"/>
          </a:p>
        </p:txBody>
      </p:sp>
      <p:sp>
        <p:nvSpPr>
          <p:cNvPr id="35" name="Text 33"/>
          <p:cNvSpPr/>
          <p:nvPr/>
        </p:nvSpPr>
        <p:spPr>
          <a:xfrm>
            <a:off x="9281160" y="5303520"/>
            <a:ext cx="22402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F5F7F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Distribution channels</a:t>
            </a:r>
            <a:endParaRPr lang="en-US" sz="1200" dirty="0"/>
          </a:p>
        </p:txBody>
      </p:sp>
      <p:sp>
        <p:nvSpPr>
          <p:cNvPr id="36" name="Text 34"/>
          <p:cNvSpPr/>
          <p:nvPr/>
        </p:nvSpPr>
        <p:spPr>
          <a:xfrm>
            <a:off x="9281160" y="5623560"/>
            <a:ext cx="22402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8FA3B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Web · API · MCP · PyPI · HF · Embed · Enterprise</a:t>
            </a:r>
            <a:endParaRPr lang="en-US" sz="1000" dirty="0"/>
          </a:p>
        </p:txBody>
      </p:sp>
      <p:sp>
        <p:nvSpPr>
          <p:cNvPr id="37" name="Text 35"/>
          <p:cNvSpPr/>
          <p:nvPr/>
        </p:nvSpPr>
        <p:spPr>
          <a:xfrm>
            <a:off x="548640" y="6126480"/>
            <a:ext cx="11064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i="1" dirty="0">
                <a:solidFill>
                  <a:srgbClr val="5B6B8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Daily ingestion serves a growing developer and agent base across REST + MCP + HuggingFace channels.</a:t>
            </a:r>
            <a:endParaRPr lang="en-US" sz="1150" dirty="0"/>
          </a:p>
        </p:txBody>
      </p:sp>
      <p:sp>
        <p:nvSpPr>
          <p:cNvPr id="38" name="Text 36"/>
          <p:cNvSpPr/>
          <p:nvPr/>
        </p:nvSpPr>
        <p:spPr>
          <a:xfrm>
            <a:off x="11094415" y="6446520"/>
            <a:ext cx="8229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kern="0" spc="200" dirty="0">
                <a:solidFill>
                  <a:srgbClr val="5B6B8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08 / 12</a:t>
            </a:r>
            <a:endParaRPr lang="en-US" sz="900" dirty="0"/>
          </a:p>
        </p:txBody>
      </p:sp>
      <p:sp>
        <p:nvSpPr>
          <p:cNvPr id="39" name="Text 37"/>
          <p:cNvSpPr/>
          <p:nvPr/>
        </p:nvSpPr>
        <p:spPr>
          <a:xfrm>
            <a:off x="457200" y="6446520"/>
            <a:ext cx="3657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50" b="1" kern="0" spc="300" dirty="0">
                <a:solidFill>
                  <a:srgbClr val="5B6B8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SCIENCETOSTARTUP</a:t>
            </a:r>
            <a:endParaRPr lang="en-US" sz="8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5F7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10972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kern="0" spc="600" dirty="0">
                <a:solidFill>
                  <a:srgbClr val="00A0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TRAJECTORY</a:t>
            </a:r>
            <a:endParaRPr lang="en-US" sz="1000" dirty="0"/>
          </a:p>
        </p:txBody>
      </p:sp>
      <p:sp>
        <p:nvSpPr>
          <p:cNvPr id="3" name="Text 1"/>
          <p:cNvSpPr/>
          <p:nvPr/>
        </p:nvSpPr>
        <p:spPr>
          <a:xfrm>
            <a:off x="548640" y="914400"/>
            <a:ext cx="111556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From cs.AI today to the citation rail for the agent economy.</a:t>
            </a:r>
            <a:endParaRPr lang="en-US" sz="2600" dirty="0"/>
          </a:p>
        </p:txBody>
      </p:sp>
      <p:sp>
        <p:nvSpPr>
          <p:cNvPr id="4" name="Text 2"/>
          <p:cNvSpPr/>
          <p:nvPr/>
        </p:nvSpPr>
        <p:spPr>
          <a:xfrm>
            <a:off x="548640" y="1508760"/>
            <a:ext cx="10972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i="1" dirty="0">
                <a:solidFill>
                  <a:srgbClr val="5B6B8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Three phases. Self-reinforcing flywheel.</a:t>
            </a:r>
            <a:endParaRPr lang="en-US" sz="1400" dirty="0"/>
          </a:p>
        </p:txBody>
      </p:sp>
      <p:sp>
        <p:nvSpPr>
          <p:cNvPr id="5" name="Shape 3"/>
          <p:cNvSpPr/>
          <p:nvPr/>
        </p:nvSpPr>
        <p:spPr>
          <a:xfrm>
            <a:off x="548640" y="2194560"/>
            <a:ext cx="3703320" cy="3931920"/>
          </a:xfrm>
          <a:prstGeom prst="rect">
            <a:avLst/>
          </a:prstGeom>
          <a:solidFill>
            <a:srgbClr val="FFFFFF"/>
          </a:solidFill>
          <a:ln w="12700">
            <a:solidFill>
              <a:srgbClr val="E1E7EF"/>
            </a:solidFill>
            <a:prstDash val="solid"/>
          </a:ln>
          <a:effectLst>
            <a:outerShdw blurRad="127000" dist="38100" dir="5400000" algn="bl" rotWithShape="0">
              <a:srgbClr val="0A1628">
                <a:alpha val="6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6" name="Shape 4"/>
          <p:cNvSpPr/>
          <p:nvPr/>
        </p:nvSpPr>
        <p:spPr>
          <a:xfrm>
            <a:off x="548640" y="2194560"/>
            <a:ext cx="3703320" cy="548640"/>
          </a:xfrm>
          <a:prstGeom prst="rect">
            <a:avLst/>
          </a:prstGeom>
          <a:solidFill>
            <a:srgbClr val="00D9A3"/>
          </a:solidFill>
          <a:ln w="12700">
            <a:solidFill>
              <a:srgbClr val="333333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" name="Text 5"/>
          <p:cNvSpPr/>
          <p:nvPr/>
        </p:nvSpPr>
        <p:spPr>
          <a:xfrm>
            <a:off x="822960" y="2313432"/>
            <a:ext cx="32461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kern="0" spc="400" dirty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NOW – AUG 2026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822960" y="2926080"/>
            <a:ext cx="324612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Phase 1: Moat Hardening + Distribution</a:t>
            </a:r>
            <a:endParaRPr lang="en-US" sz="1700" dirty="0"/>
          </a:p>
        </p:txBody>
      </p:sp>
      <p:pic>
        <p:nvPicPr>
          <p:cNvPr id="9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8680" y="4096512"/>
            <a:ext cx="109728" cy="109728"/>
          </a:xfrm>
          <a:prstGeom prst="rect">
            <a:avLst/>
          </a:prstGeom>
        </p:spPr>
      </p:pic>
      <p:sp>
        <p:nvSpPr>
          <p:cNvPr id="10" name="Text 7"/>
          <p:cNvSpPr/>
          <p:nvPr/>
        </p:nvSpPr>
        <p:spPr>
          <a:xfrm>
            <a:off x="1097280" y="4023360"/>
            <a:ext cx="29260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Ship /proof.json, /methodology, /why machine-verifiable surfaces</a:t>
            </a:r>
            <a:endParaRPr lang="en-US" sz="1100" dirty="0"/>
          </a:p>
        </p:txBody>
      </p:sp>
      <p:pic>
        <p:nvPicPr>
          <p:cNvPr id="11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8680" y="4736592"/>
            <a:ext cx="109728" cy="109728"/>
          </a:xfrm>
          <a:prstGeom prst="rect">
            <a:avLst/>
          </a:prstGeom>
        </p:spPr>
      </p:pic>
      <p:sp>
        <p:nvSpPr>
          <p:cNvPr id="12" name="Text 8"/>
          <p:cNvSpPr/>
          <p:nvPr/>
        </p:nvSpPr>
        <p:spPr>
          <a:xfrm>
            <a:off x="1097280" y="4663440"/>
            <a:ext cx="29260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PyPI + HuggingFace + Embed widgets in production</a:t>
            </a:r>
            <a:endParaRPr lang="en-US" sz="1100" dirty="0"/>
          </a:p>
        </p:txBody>
      </p:sp>
      <p:pic>
        <p:nvPicPr>
          <p:cNvPr id="13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8680" y="5376672"/>
            <a:ext cx="109728" cy="109728"/>
          </a:xfrm>
          <a:prstGeom prst="rect">
            <a:avLst/>
          </a:prstGeom>
        </p:spPr>
      </p:pic>
      <p:sp>
        <p:nvSpPr>
          <p:cNvPr id="14" name="Text 9"/>
          <p:cNvSpPr/>
          <p:nvPr/>
        </p:nvSpPr>
        <p:spPr>
          <a:xfrm>
            <a:off x="1097280" y="5303520"/>
            <a:ext cx="29260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150-pair backtest with named outcome lineages public</a:t>
            </a:r>
            <a:endParaRPr lang="en-US" sz="1100" dirty="0"/>
          </a:p>
        </p:txBody>
      </p:sp>
      <p:sp>
        <p:nvSpPr>
          <p:cNvPr id="15" name="Shape 10"/>
          <p:cNvSpPr/>
          <p:nvPr/>
        </p:nvSpPr>
        <p:spPr>
          <a:xfrm>
            <a:off x="4370832" y="2194560"/>
            <a:ext cx="3703320" cy="3931920"/>
          </a:xfrm>
          <a:prstGeom prst="rect">
            <a:avLst/>
          </a:prstGeom>
          <a:solidFill>
            <a:srgbClr val="FFFFFF"/>
          </a:solidFill>
          <a:ln w="12700">
            <a:solidFill>
              <a:srgbClr val="E1E7EF"/>
            </a:solidFill>
            <a:prstDash val="solid"/>
          </a:ln>
          <a:effectLst>
            <a:outerShdw blurRad="127000" dist="38100" dir="5400000" algn="bl" rotWithShape="0">
              <a:srgbClr val="0A1628">
                <a:alpha val="6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6" name="Shape 11"/>
          <p:cNvSpPr/>
          <p:nvPr/>
        </p:nvSpPr>
        <p:spPr>
          <a:xfrm>
            <a:off x="4370832" y="2194560"/>
            <a:ext cx="3703320" cy="548640"/>
          </a:xfrm>
          <a:prstGeom prst="rect">
            <a:avLst/>
          </a:prstGeom>
          <a:solidFill>
            <a:srgbClr val="172A45"/>
          </a:solidFill>
          <a:ln w="12700">
            <a:solidFill>
              <a:srgbClr val="333333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7" name="Text 12"/>
          <p:cNvSpPr/>
          <p:nvPr/>
        </p:nvSpPr>
        <p:spPr>
          <a:xfrm>
            <a:off x="4645152" y="2313432"/>
            <a:ext cx="32461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kern="0" spc="400" dirty="0">
                <a:solidFill>
                  <a:srgbClr val="00D9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SEP 2026 – JAN 2027</a:t>
            </a:r>
            <a:endParaRPr lang="en-US" sz="1000" dirty="0"/>
          </a:p>
        </p:txBody>
      </p:sp>
      <p:sp>
        <p:nvSpPr>
          <p:cNvPr id="18" name="Text 13"/>
          <p:cNvSpPr/>
          <p:nvPr/>
        </p:nvSpPr>
        <p:spPr>
          <a:xfrm>
            <a:off x="4645152" y="2926080"/>
            <a:ext cx="324612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Phase 2: Category Expansion + Enterprise</a:t>
            </a:r>
            <a:endParaRPr lang="en-US" sz="1700" dirty="0"/>
          </a:p>
        </p:txBody>
      </p:sp>
      <p:pic>
        <p:nvPicPr>
          <p:cNvPr id="19" name="Image 3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0872" y="4096512"/>
            <a:ext cx="109728" cy="109728"/>
          </a:xfrm>
          <a:prstGeom prst="rect">
            <a:avLst/>
          </a:prstGeom>
        </p:spPr>
      </p:pic>
      <p:sp>
        <p:nvSpPr>
          <p:cNvPr id="20" name="Text 14"/>
          <p:cNvSpPr/>
          <p:nvPr/>
        </p:nvSpPr>
        <p:spPr>
          <a:xfrm>
            <a:off x="4919472" y="4023360"/>
            <a:ext cx="29260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Replicate pipeline to cs.LG, cs.CL, cs.CV, cs.RO, stat.ML</a:t>
            </a:r>
            <a:endParaRPr lang="en-US" sz="1100" dirty="0"/>
          </a:p>
        </p:txBody>
      </p:sp>
      <p:pic>
        <p:nvPicPr>
          <p:cNvPr id="21" name="Image 4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0872" y="4736592"/>
            <a:ext cx="109728" cy="109728"/>
          </a:xfrm>
          <a:prstGeom prst="rect">
            <a:avLst/>
          </a:prstGeom>
        </p:spPr>
      </p:pic>
      <p:sp>
        <p:nvSpPr>
          <p:cNvPr id="22" name="Text 15"/>
          <p:cNvSpPr/>
          <p:nvPr/>
        </p:nvSpPr>
        <p:spPr>
          <a:xfrm>
            <a:off x="4919472" y="4663440"/>
            <a:ext cx="29260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Terminal matures into daily driver for deep-tech VC desks</a:t>
            </a:r>
            <a:endParaRPr lang="en-US" sz="1100" dirty="0"/>
          </a:p>
        </p:txBody>
      </p:sp>
      <p:pic>
        <p:nvPicPr>
          <p:cNvPr id="23" name="Image 5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0872" y="5376672"/>
            <a:ext cx="109728" cy="109728"/>
          </a:xfrm>
          <a:prstGeom prst="rect">
            <a:avLst/>
          </a:prstGeom>
        </p:spPr>
      </p:pic>
      <p:sp>
        <p:nvSpPr>
          <p:cNvPr id="24" name="Text 16"/>
          <p:cNvSpPr/>
          <p:nvPr/>
        </p:nvSpPr>
        <p:spPr>
          <a:xfrm>
            <a:off x="4919472" y="5303520"/>
            <a:ext cx="29260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Foresight flywheel produces first retrained outcome models</a:t>
            </a:r>
            <a:endParaRPr lang="en-US" sz="1100" dirty="0"/>
          </a:p>
        </p:txBody>
      </p:sp>
      <p:sp>
        <p:nvSpPr>
          <p:cNvPr id="25" name="Shape 17"/>
          <p:cNvSpPr/>
          <p:nvPr/>
        </p:nvSpPr>
        <p:spPr>
          <a:xfrm>
            <a:off x="8193024" y="2194560"/>
            <a:ext cx="3703320" cy="3931920"/>
          </a:xfrm>
          <a:prstGeom prst="rect">
            <a:avLst/>
          </a:prstGeom>
          <a:solidFill>
            <a:srgbClr val="FFFFFF"/>
          </a:solidFill>
          <a:ln w="12700">
            <a:solidFill>
              <a:srgbClr val="E1E7EF"/>
            </a:solidFill>
            <a:prstDash val="solid"/>
          </a:ln>
          <a:effectLst>
            <a:outerShdw blurRad="127000" dist="38100" dir="5400000" algn="bl" rotWithShape="0">
              <a:srgbClr val="0A1628">
                <a:alpha val="6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6" name="Shape 18"/>
          <p:cNvSpPr/>
          <p:nvPr/>
        </p:nvSpPr>
        <p:spPr>
          <a:xfrm>
            <a:off x="8193024" y="2194560"/>
            <a:ext cx="3703320" cy="548640"/>
          </a:xfrm>
          <a:prstGeom prst="rect">
            <a:avLst/>
          </a:prstGeom>
          <a:solidFill>
            <a:srgbClr val="0A1628"/>
          </a:solidFill>
          <a:ln w="12700">
            <a:solidFill>
              <a:srgbClr val="333333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7" name="Text 19"/>
          <p:cNvSpPr/>
          <p:nvPr/>
        </p:nvSpPr>
        <p:spPr>
          <a:xfrm>
            <a:off x="8467344" y="2313432"/>
            <a:ext cx="32461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kern="0" spc="400" dirty="0">
                <a:solidFill>
                  <a:srgbClr val="00D9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FEB 2027 – MAY 2027</a:t>
            </a:r>
            <a:endParaRPr lang="en-US" sz="1000" dirty="0"/>
          </a:p>
        </p:txBody>
      </p:sp>
      <p:sp>
        <p:nvSpPr>
          <p:cNvPr id="28" name="Text 20"/>
          <p:cNvSpPr/>
          <p:nvPr/>
        </p:nvSpPr>
        <p:spPr>
          <a:xfrm>
            <a:off x="8467344" y="2926080"/>
            <a:ext cx="324612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Phase 3: Network Effects + Agent Economy</a:t>
            </a:r>
            <a:endParaRPr lang="en-US" sz="1700" dirty="0"/>
          </a:p>
        </p:txBody>
      </p:sp>
      <p:pic>
        <p:nvPicPr>
          <p:cNvPr id="29" name="Image 6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13064" y="4096512"/>
            <a:ext cx="109728" cy="109728"/>
          </a:xfrm>
          <a:prstGeom prst="rect">
            <a:avLst/>
          </a:prstGeom>
        </p:spPr>
      </p:pic>
      <p:sp>
        <p:nvSpPr>
          <p:cNvPr id="30" name="Text 21"/>
          <p:cNvSpPr/>
          <p:nvPr/>
        </p:nvSpPr>
        <p:spPr>
          <a:xfrm>
            <a:off x="8741664" y="4023360"/>
            <a:ext cx="29260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MCP becomes default citation source for AI research agents</a:t>
            </a:r>
            <a:endParaRPr lang="en-US" sz="1100" dirty="0"/>
          </a:p>
        </p:txBody>
      </p:sp>
      <p:pic>
        <p:nvPicPr>
          <p:cNvPr id="31" name="Image 7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13064" y="4736592"/>
            <a:ext cx="109728" cy="109728"/>
          </a:xfrm>
          <a:prstGeom prst="rect">
            <a:avLst/>
          </a:prstGeom>
        </p:spPr>
      </p:pic>
      <p:sp>
        <p:nvSpPr>
          <p:cNvPr id="32" name="Text 22"/>
          <p:cNvSpPr/>
          <p:nvPr/>
        </p:nvSpPr>
        <p:spPr>
          <a:xfrm>
            <a:off x="8741664" y="4663440"/>
            <a:ext cx="29260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HuggingFace dataset standard in training/eval pipelines</a:t>
            </a:r>
            <a:endParaRPr lang="en-US" sz="1100" dirty="0"/>
          </a:p>
        </p:txBody>
      </p:sp>
      <p:pic>
        <p:nvPicPr>
          <p:cNvPr id="33" name="Image 8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13064" y="5376672"/>
            <a:ext cx="109728" cy="109728"/>
          </a:xfrm>
          <a:prstGeom prst="rect">
            <a:avLst/>
          </a:prstGeom>
        </p:spPr>
      </p:pic>
      <p:sp>
        <p:nvSpPr>
          <p:cNvPr id="34" name="Text 23"/>
          <p:cNvSpPr/>
          <p:nvPr/>
        </p:nvSpPr>
        <p:spPr>
          <a:xfrm>
            <a:off x="8741664" y="5303520"/>
            <a:ext cx="29260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Agent Feedback telemetry closes the quality flywheel</a:t>
            </a:r>
            <a:endParaRPr lang="en-US" sz="1100" dirty="0"/>
          </a:p>
        </p:txBody>
      </p:sp>
      <p:sp>
        <p:nvSpPr>
          <p:cNvPr id="35" name="Text 24"/>
          <p:cNvSpPr/>
          <p:nvPr/>
        </p:nvSpPr>
        <p:spPr>
          <a:xfrm>
            <a:off x="11094415" y="6446520"/>
            <a:ext cx="8229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kern="0" spc="200" dirty="0">
                <a:solidFill>
                  <a:srgbClr val="5B6B8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09 / 12</a:t>
            </a:r>
            <a:endParaRPr lang="en-US" sz="900" dirty="0"/>
          </a:p>
        </p:txBody>
      </p:sp>
      <p:sp>
        <p:nvSpPr>
          <p:cNvPr id="36" name="Text 25"/>
          <p:cNvSpPr/>
          <p:nvPr/>
        </p:nvSpPr>
        <p:spPr>
          <a:xfrm>
            <a:off x="457200" y="6446520"/>
            <a:ext cx="3657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50" b="1" kern="0" spc="300" dirty="0">
                <a:solidFill>
                  <a:srgbClr val="5B6B8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SCIENCETOSTARTUP</a:t>
            </a:r>
            <a:endParaRPr lang="en-US" sz="8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5F7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10972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kern="0" spc="600" dirty="0">
                <a:solidFill>
                  <a:srgbClr val="00A0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TEAM</a:t>
            </a:r>
            <a:endParaRPr lang="en-US" sz="1000" dirty="0"/>
          </a:p>
        </p:txBody>
      </p:sp>
      <p:sp>
        <p:nvSpPr>
          <p:cNvPr id="3" name="Text 1"/>
          <p:cNvSpPr/>
          <p:nvPr/>
        </p:nvSpPr>
        <p:spPr>
          <a:xfrm>
            <a:off x="548640" y="914400"/>
            <a:ext cx="109728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Built by operators who shipped at scale.</a:t>
            </a:r>
            <a:endParaRPr lang="en-US" sz="3000" dirty="0"/>
          </a:p>
        </p:txBody>
      </p:sp>
      <p:sp>
        <p:nvSpPr>
          <p:cNvPr id="4" name="Text 2"/>
          <p:cNvSpPr/>
          <p:nvPr/>
        </p:nvSpPr>
        <p:spPr>
          <a:xfrm>
            <a:off x="548640" y="1463040"/>
            <a:ext cx="111556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i="1" dirty="0">
                <a:solidFill>
                  <a:srgbClr val="5B6B8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Founding team and technical advisors, frontier research, financial-grade data science, and production AI engineering.</a:t>
            </a:r>
            <a:endParaRPr lang="en-US" sz="1400" dirty="0"/>
          </a:p>
        </p:txBody>
      </p:sp>
      <p:sp>
        <p:nvSpPr>
          <p:cNvPr id="5" name="Shape 3"/>
          <p:cNvSpPr/>
          <p:nvPr/>
        </p:nvSpPr>
        <p:spPr>
          <a:xfrm>
            <a:off x="548640" y="2194560"/>
            <a:ext cx="3703320" cy="4023360"/>
          </a:xfrm>
          <a:prstGeom prst="rect">
            <a:avLst/>
          </a:prstGeom>
          <a:solidFill>
            <a:srgbClr val="FFFFFF"/>
          </a:solidFill>
          <a:ln w="12700">
            <a:solidFill>
              <a:srgbClr val="E1E7EF"/>
            </a:solidFill>
            <a:prstDash val="solid"/>
          </a:ln>
          <a:effectLst>
            <a:outerShdw blurRad="127000" dist="38100" dir="5400000" algn="bl" rotWithShape="0">
              <a:srgbClr val="0A1628">
                <a:alpha val="6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6" name="Shape 4"/>
          <p:cNvSpPr/>
          <p:nvPr/>
        </p:nvSpPr>
        <p:spPr>
          <a:xfrm>
            <a:off x="548640" y="2194560"/>
            <a:ext cx="73152" cy="4023360"/>
          </a:xfrm>
          <a:prstGeom prst="rect">
            <a:avLst/>
          </a:prstGeom>
          <a:solidFill>
            <a:srgbClr val="00D9A3"/>
          </a:solidFill>
          <a:ln w="12700">
            <a:solidFill>
              <a:srgbClr val="333333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" name="Shape 5"/>
          <p:cNvSpPr/>
          <p:nvPr/>
        </p:nvSpPr>
        <p:spPr>
          <a:xfrm>
            <a:off x="868680" y="2514600"/>
            <a:ext cx="914400" cy="914400"/>
          </a:xfrm>
          <a:prstGeom prst="ellipse">
            <a:avLst/>
          </a:prstGeom>
          <a:solidFill>
            <a:srgbClr val="0A1628"/>
          </a:solidFill>
          <a:ln w="25400">
            <a:solidFill>
              <a:srgbClr val="00D9A3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Text 6"/>
          <p:cNvSpPr/>
          <p:nvPr/>
        </p:nvSpPr>
        <p:spPr>
          <a:xfrm>
            <a:off x="868680" y="2514600"/>
            <a:ext cx="9144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00D9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</a:t>
            </a:r>
            <a:endParaRPr lang="en-US" sz="2600" dirty="0"/>
          </a:p>
        </p:txBody>
      </p:sp>
      <p:sp>
        <p:nvSpPr>
          <p:cNvPr id="9" name="Text 7"/>
          <p:cNvSpPr/>
          <p:nvPr/>
        </p:nvSpPr>
        <p:spPr>
          <a:xfrm>
            <a:off x="1920240" y="2560320"/>
            <a:ext cx="21488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Musa Emin Ozdem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1920240" y="2971800"/>
            <a:ext cx="21488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200" dirty="0">
                <a:solidFill>
                  <a:srgbClr val="00A0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Founder &amp; CEO</a:t>
            </a:r>
            <a:endParaRPr lang="en-US" sz="1100" dirty="0"/>
          </a:p>
        </p:txBody>
      </p:sp>
      <p:sp>
        <p:nvSpPr>
          <p:cNvPr id="11" name="Shape 9"/>
          <p:cNvSpPr/>
          <p:nvPr/>
        </p:nvSpPr>
        <p:spPr>
          <a:xfrm>
            <a:off x="822960" y="3611880"/>
            <a:ext cx="3154680" cy="0"/>
          </a:xfrm>
          <a:prstGeom prst="line">
            <a:avLst/>
          </a:prstGeom>
          <a:noFill/>
          <a:ln w="12700">
            <a:solidFill>
              <a:srgbClr val="E1E7E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1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8680" y="3813048"/>
            <a:ext cx="91440" cy="91440"/>
          </a:xfrm>
          <a:prstGeom prst="rect">
            <a:avLst/>
          </a:prstGeom>
        </p:spPr>
      </p:pic>
      <p:sp>
        <p:nvSpPr>
          <p:cNvPr id="13" name="Text 10"/>
          <p:cNvSpPr/>
          <p:nvPr/>
        </p:nvSpPr>
        <p:spPr>
          <a:xfrm>
            <a:off x="1051560" y="3749040"/>
            <a:ext cx="29260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Scaled AI-powered software to $75M+ in revenue</a:t>
            </a:r>
            <a:endParaRPr lang="en-US" sz="1050" dirty="0"/>
          </a:p>
        </p:txBody>
      </p:sp>
      <p:pic>
        <p:nvPicPr>
          <p:cNvPr id="14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8680" y="4197096"/>
            <a:ext cx="91440" cy="91440"/>
          </a:xfrm>
          <a:prstGeom prst="rect">
            <a:avLst/>
          </a:prstGeom>
        </p:spPr>
      </p:pic>
      <p:sp>
        <p:nvSpPr>
          <p:cNvPr id="15" name="Text 11"/>
          <p:cNvSpPr/>
          <p:nvPr/>
        </p:nvSpPr>
        <p:spPr>
          <a:xfrm>
            <a:off x="1051560" y="4133088"/>
            <a:ext cx="29260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Leadership roles at Amazon / AWS</a:t>
            </a:r>
            <a:endParaRPr lang="en-US" sz="1050" dirty="0"/>
          </a:p>
        </p:txBody>
      </p:sp>
      <p:pic>
        <p:nvPicPr>
          <p:cNvPr id="16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8680" y="4581144"/>
            <a:ext cx="91440" cy="91440"/>
          </a:xfrm>
          <a:prstGeom prst="rect">
            <a:avLst/>
          </a:prstGeom>
        </p:spPr>
      </p:pic>
      <p:sp>
        <p:nvSpPr>
          <p:cNvPr id="17" name="Text 12"/>
          <p:cNvSpPr/>
          <p:nvPr/>
        </p:nvSpPr>
        <p:spPr>
          <a:xfrm>
            <a:off x="1051560" y="4517136"/>
            <a:ext cx="29260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AI Director </a:t>
            </a:r>
            <a:endParaRPr lang="en-US" sz="1050" dirty="0"/>
          </a:p>
        </p:txBody>
      </p:sp>
      <p:pic>
        <p:nvPicPr>
          <p:cNvPr id="18" name="Image 3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8680" y="4965192"/>
            <a:ext cx="91440" cy="91440"/>
          </a:xfrm>
          <a:prstGeom prst="rect">
            <a:avLst/>
          </a:prstGeom>
        </p:spPr>
      </p:pic>
      <p:sp>
        <p:nvSpPr>
          <p:cNvPr id="19" name="Text 13"/>
          <p:cNvSpPr/>
          <p:nvPr/>
        </p:nvSpPr>
        <p:spPr>
          <a:xfrm>
            <a:off x="1051560" y="4901184"/>
            <a:ext cx="29260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RL-for-Reasoning across AWS Bedrock + Azure</a:t>
            </a:r>
            <a:endParaRPr lang="en-US" sz="1050" dirty="0"/>
          </a:p>
        </p:txBody>
      </p:sp>
      <p:pic>
        <p:nvPicPr>
          <p:cNvPr id="20" name="Image 4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8680" y="5349240"/>
            <a:ext cx="91440" cy="91440"/>
          </a:xfrm>
          <a:prstGeom prst="rect">
            <a:avLst/>
          </a:prstGeom>
        </p:spPr>
      </p:pic>
      <p:sp>
        <p:nvSpPr>
          <p:cNvPr id="21" name="Text 14"/>
          <p:cNvSpPr/>
          <p:nvPr/>
        </p:nvSpPr>
        <p:spPr>
          <a:xfrm>
            <a:off x="1051560" y="5285232"/>
            <a:ext cx="29260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MBA, Krannert (Purdue), Stanford · EE background</a:t>
            </a:r>
            <a:endParaRPr lang="en-US" sz="1050" dirty="0"/>
          </a:p>
        </p:txBody>
      </p:sp>
      <p:sp>
        <p:nvSpPr>
          <p:cNvPr id="22" name="Text 15">
            <a:hlinkClick r:id="rId4"/>
          </p:cNvPr>
          <p:cNvSpPr/>
          <p:nvPr/>
        </p:nvSpPr>
        <p:spPr>
          <a:xfrm>
            <a:off x="868680" y="5806440"/>
            <a:ext cx="3063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u="sng" kern="0" spc="200" dirty="0">
                <a:solidFill>
                  <a:srgbClr val="00A07A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LinkedIn  ↗</a:t>
            </a:r>
            <a:endParaRPr lang="en-US" sz="1000" dirty="0"/>
          </a:p>
        </p:txBody>
      </p:sp>
      <p:sp>
        <p:nvSpPr>
          <p:cNvPr id="23" name="Shape 16"/>
          <p:cNvSpPr/>
          <p:nvPr/>
        </p:nvSpPr>
        <p:spPr>
          <a:xfrm>
            <a:off x="4370832" y="2194560"/>
            <a:ext cx="3703320" cy="4023360"/>
          </a:xfrm>
          <a:prstGeom prst="rect">
            <a:avLst/>
          </a:prstGeom>
          <a:solidFill>
            <a:srgbClr val="FFFFFF"/>
          </a:solidFill>
          <a:ln w="12700">
            <a:solidFill>
              <a:srgbClr val="E1E7EF"/>
            </a:solidFill>
            <a:prstDash val="solid"/>
          </a:ln>
          <a:effectLst>
            <a:outerShdw blurRad="127000" dist="38100" dir="5400000" algn="bl" rotWithShape="0">
              <a:srgbClr val="0A1628">
                <a:alpha val="6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4" name="Shape 17"/>
          <p:cNvSpPr/>
          <p:nvPr/>
        </p:nvSpPr>
        <p:spPr>
          <a:xfrm>
            <a:off x="4370832" y="2194560"/>
            <a:ext cx="73152" cy="4023360"/>
          </a:xfrm>
          <a:prstGeom prst="rect">
            <a:avLst/>
          </a:prstGeom>
          <a:solidFill>
            <a:srgbClr val="00D9A3"/>
          </a:solidFill>
          <a:ln w="12700">
            <a:solidFill>
              <a:srgbClr val="333333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5" name="Shape 18"/>
          <p:cNvSpPr/>
          <p:nvPr/>
        </p:nvSpPr>
        <p:spPr>
          <a:xfrm>
            <a:off x="4690872" y="2514600"/>
            <a:ext cx="914400" cy="914400"/>
          </a:xfrm>
          <a:prstGeom prst="ellipse">
            <a:avLst/>
          </a:prstGeom>
          <a:solidFill>
            <a:srgbClr val="0A1628"/>
          </a:solidFill>
          <a:ln w="25400">
            <a:solidFill>
              <a:srgbClr val="00D9A3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6" name="Text 19"/>
          <p:cNvSpPr/>
          <p:nvPr/>
        </p:nvSpPr>
        <p:spPr>
          <a:xfrm>
            <a:off x="4690872" y="2514600"/>
            <a:ext cx="9144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00D9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ET</a:t>
            </a:r>
            <a:endParaRPr lang="en-US" sz="2600" dirty="0"/>
          </a:p>
        </p:txBody>
      </p:sp>
      <p:sp>
        <p:nvSpPr>
          <p:cNvPr id="27" name="Text 20"/>
          <p:cNvSpPr/>
          <p:nvPr/>
        </p:nvSpPr>
        <p:spPr>
          <a:xfrm>
            <a:off x="5742432" y="2560320"/>
            <a:ext cx="21488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Engin Turkmen</a:t>
            </a:r>
            <a:endParaRPr lang="en-US" sz="1600" dirty="0"/>
          </a:p>
        </p:txBody>
      </p:sp>
      <p:sp>
        <p:nvSpPr>
          <p:cNvPr id="28" name="Text 21"/>
          <p:cNvSpPr/>
          <p:nvPr/>
        </p:nvSpPr>
        <p:spPr>
          <a:xfrm>
            <a:off x="5742432" y="2971800"/>
            <a:ext cx="21488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200" dirty="0">
                <a:solidFill>
                  <a:srgbClr val="00A0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Founding Research Scientist</a:t>
            </a:r>
            <a:endParaRPr lang="en-US" sz="1100" dirty="0"/>
          </a:p>
        </p:txBody>
      </p:sp>
      <p:sp>
        <p:nvSpPr>
          <p:cNvPr id="29" name="Shape 22"/>
          <p:cNvSpPr/>
          <p:nvPr/>
        </p:nvSpPr>
        <p:spPr>
          <a:xfrm>
            <a:off x="4645152" y="3611880"/>
            <a:ext cx="3154680" cy="0"/>
          </a:xfrm>
          <a:prstGeom prst="line">
            <a:avLst/>
          </a:prstGeom>
          <a:noFill/>
          <a:ln w="12700">
            <a:solidFill>
              <a:srgbClr val="E1E7E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30" name="Image 5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0872" y="3813048"/>
            <a:ext cx="91440" cy="91440"/>
          </a:xfrm>
          <a:prstGeom prst="rect">
            <a:avLst/>
          </a:prstGeom>
        </p:spPr>
      </p:pic>
      <p:sp>
        <p:nvSpPr>
          <p:cNvPr id="31" name="Text 23"/>
          <p:cNvSpPr/>
          <p:nvPr/>
        </p:nvSpPr>
        <p:spPr>
          <a:xfrm>
            <a:off x="4873752" y="3749040"/>
            <a:ext cx="29260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VP, Data Scientist Lead at PNC (financial services)</a:t>
            </a:r>
            <a:endParaRPr lang="en-US" sz="1050" dirty="0"/>
          </a:p>
        </p:txBody>
      </p:sp>
      <p:pic>
        <p:nvPicPr>
          <p:cNvPr id="32" name="Image 6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0872" y="4197096"/>
            <a:ext cx="91440" cy="91440"/>
          </a:xfrm>
          <a:prstGeom prst="rect">
            <a:avLst/>
          </a:prstGeom>
        </p:spPr>
      </p:pic>
      <p:sp>
        <p:nvSpPr>
          <p:cNvPr id="33" name="Text 24"/>
          <p:cNvSpPr/>
          <p:nvPr/>
        </p:nvSpPr>
        <p:spPr>
          <a:xfrm>
            <a:off x="4873752" y="4133088"/>
            <a:ext cx="29260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Prior: TEKsystems, JetBlue, Upwork, NATO</a:t>
            </a:r>
            <a:endParaRPr lang="en-US" sz="1050" dirty="0"/>
          </a:p>
        </p:txBody>
      </p:sp>
      <p:pic>
        <p:nvPicPr>
          <p:cNvPr id="34" name="Image 7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0872" y="4581144"/>
            <a:ext cx="91440" cy="91440"/>
          </a:xfrm>
          <a:prstGeom prst="rect">
            <a:avLst/>
          </a:prstGeom>
        </p:spPr>
      </p:pic>
      <p:sp>
        <p:nvSpPr>
          <p:cNvPr id="35" name="Text 25"/>
          <p:cNvSpPr/>
          <p:nvPr/>
        </p:nvSpPr>
        <p:spPr>
          <a:xfrm>
            <a:off x="4873752" y="4517136"/>
            <a:ext cx="29260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PhD, Old Dominion University</a:t>
            </a:r>
            <a:endParaRPr lang="en-US" sz="1050" dirty="0"/>
          </a:p>
        </p:txBody>
      </p:sp>
      <p:pic>
        <p:nvPicPr>
          <p:cNvPr id="36" name="Image 8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0872" y="4965192"/>
            <a:ext cx="91440" cy="91440"/>
          </a:xfrm>
          <a:prstGeom prst="rect">
            <a:avLst/>
          </a:prstGeom>
        </p:spPr>
      </p:pic>
      <p:sp>
        <p:nvSpPr>
          <p:cNvPr id="37" name="Text 26"/>
          <p:cNvSpPr/>
          <p:nvPr/>
        </p:nvSpPr>
        <p:spPr>
          <a:xfrm>
            <a:off x="4873752" y="4901184"/>
            <a:ext cx="29260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PG Data Engineering, Purdue University</a:t>
            </a:r>
            <a:endParaRPr lang="en-US" sz="1050" dirty="0"/>
          </a:p>
        </p:txBody>
      </p:sp>
      <p:pic>
        <p:nvPicPr>
          <p:cNvPr id="38" name="Image 9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0872" y="5349240"/>
            <a:ext cx="91440" cy="91440"/>
          </a:xfrm>
          <a:prstGeom prst="rect">
            <a:avLst/>
          </a:prstGeom>
        </p:spPr>
      </p:pic>
      <p:sp>
        <p:nvSpPr>
          <p:cNvPr id="39" name="Text 27"/>
          <p:cNvSpPr/>
          <p:nvPr/>
        </p:nvSpPr>
        <p:spPr>
          <a:xfrm>
            <a:off x="4873752" y="5285232"/>
            <a:ext cx="29260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Calibration, signal modeling, financial-grade ML</a:t>
            </a:r>
            <a:endParaRPr lang="en-US" sz="1050" dirty="0"/>
          </a:p>
        </p:txBody>
      </p:sp>
      <p:sp>
        <p:nvSpPr>
          <p:cNvPr id="40" name="Text 28">
            <a:hlinkClick r:id="rId5"/>
          </p:cNvPr>
          <p:cNvSpPr/>
          <p:nvPr/>
        </p:nvSpPr>
        <p:spPr>
          <a:xfrm>
            <a:off x="4690872" y="5806440"/>
            <a:ext cx="3063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u="sng" kern="0" spc="200" dirty="0">
                <a:solidFill>
                  <a:srgbClr val="00A07A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LinkedIn  ↗</a:t>
            </a:r>
            <a:endParaRPr lang="en-US" sz="1000" dirty="0"/>
          </a:p>
        </p:txBody>
      </p:sp>
      <p:sp>
        <p:nvSpPr>
          <p:cNvPr id="41" name="Shape 29"/>
          <p:cNvSpPr/>
          <p:nvPr/>
        </p:nvSpPr>
        <p:spPr>
          <a:xfrm>
            <a:off x="8193024" y="2276856"/>
            <a:ext cx="3703320" cy="4023360"/>
          </a:xfrm>
          <a:prstGeom prst="rect">
            <a:avLst/>
          </a:prstGeom>
          <a:solidFill>
            <a:srgbClr val="FFFFFF"/>
          </a:solidFill>
          <a:ln w="12700">
            <a:solidFill>
              <a:srgbClr val="E1E7EF"/>
            </a:solidFill>
            <a:prstDash val="solid"/>
          </a:ln>
          <a:effectLst>
            <a:outerShdw blurRad="127000" dist="38100" dir="5400000" algn="bl" rotWithShape="0">
              <a:srgbClr val="0A1628">
                <a:alpha val="6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42" name="Shape 30"/>
          <p:cNvSpPr/>
          <p:nvPr/>
        </p:nvSpPr>
        <p:spPr>
          <a:xfrm>
            <a:off x="8193024" y="2194560"/>
            <a:ext cx="73152" cy="4023360"/>
          </a:xfrm>
          <a:prstGeom prst="rect">
            <a:avLst/>
          </a:prstGeom>
          <a:solidFill>
            <a:srgbClr val="00D9A3"/>
          </a:solidFill>
          <a:ln w="12700">
            <a:solidFill>
              <a:srgbClr val="333333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3" name="Shape 31"/>
          <p:cNvSpPr/>
          <p:nvPr/>
        </p:nvSpPr>
        <p:spPr>
          <a:xfrm>
            <a:off x="8513064" y="2514600"/>
            <a:ext cx="914400" cy="914400"/>
          </a:xfrm>
          <a:prstGeom prst="ellipse">
            <a:avLst/>
          </a:prstGeom>
          <a:solidFill>
            <a:srgbClr val="0A1628"/>
          </a:solidFill>
          <a:ln w="25400">
            <a:solidFill>
              <a:srgbClr val="00D9A3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4" name="Text 32"/>
          <p:cNvSpPr/>
          <p:nvPr/>
        </p:nvSpPr>
        <p:spPr>
          <a:xfrm>
            <a:off x="8513064" y="2514600"/>
            <a:ext cx="9144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00D9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HT</a:t>
            </a:r>
            <a:endParaRPr lang="en-US" sz="2600" dirty="0"/>
          </a:p>
        </p:txBody>
      </p:sp>
      <p:sp>
        <p:nvSpPr>
          <p:cNvPr id="45" name="Text 33"/>
          <p:cNvSpPr/>
          <p:nvPr/>
        </p:nvSpPr>
        <p:spPr>
          <a:xfrm>
            <a:off x="9564624" y="2560320"/>
            <a:ext cx="21488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Hamit Tokay</a:t>
            </a:r>
            <a:endParaRPr lang="en-US" sz="1600" dirty="0"/>
          </a:p>
        </p:txBody>
      </p:sp>
      <p:sp>
        <p:nvSpPr>
          <p:cNvPr id="46" name="Text 34"/>
          <p:cNvSpPr/>
          <p:nvPr/>
        </p:nvSpPr>
        <p:spPr>
          <a:xfrm>
            <a:off x="9564624" y="2971800"/>
            <a:ext cx="21488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200" dirty="0">
                <a:solidFill>
                  <a:srgbClr val="00A0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Founding Forward Deployed Engineering</a:t>
            </a:r>
            <a:endParaRPr lang="en-US" sz="1100" dirty="0"/>
          </a:p>
        </p:txBody>
      </p:sp>
      <p:sp>
        <p:nvSpPr>
          <p:cNvPr id="47" name="Shape 35"/>
          <p:cNvSpPr/>
          <p:nvPr/>
        </p:nvSpPr>
        <p:spPr>
          <a:xfrm>
            <a:off x="8467344" y="3611880"/>
            <a:ext cx="3154680" cy="0"/>
          </a:xfrm>
          <a:prstGeom prst="line">
            <a:avLst/>
          </a:prstGeom>
          <a:noFill/>
          <a:ln w="12700">
            <a:solidFill>
              <a:srgbClr val="E1E7E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48" name="Image 1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13064" y="3813048"/>
            <a:ext cx="91440" cy="91440"/>
          </a:xfrm>
          <a:prstGeom prst="rect">
            <a:avLst/>
          </a:prstGeom>
        </p:spPr>
      </p:pic>
      <p:sp>
        <p:nvSpPr>
          <p:cNvPr id="49" name="Text 36"/>
          <p:cNvSpPr/>
          <p:nvPr/>
        </p:nvSpPr>
        <p:spPr>
          <a:xfrm>
            <a:off x="8695944" y="3749040"/>
            <a:ext cx="29260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9+ years frontend-leaning full-stack AI engineering</a:t>
            </a:r>
            <a:endParaRPr lang="en-US" sz="1050" dirty="0"/>
          </a:p>
        </p:txBody>
      </p:sp>
      <p:pic>
        <p:nvPicPr>
          <p:cNvPr id="50" name="Image 1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13064" y="4197096"/>
            <a:ext cx="91440" cy="91440"/>
          </a:xfrm>
          <a:prstGeom prst="rect">
            <a:avLst/>
          </a:prstGeom>
        </p:spPr>
      </p:pic>
      <p:sp>
        <p:nvSpPr>
          <p:cNvPr id="51" name="Text 37"/>
          <p:cNvSpPr/>
          <p:nvPr/>
        </p:nvSpPr>
        <p:spPr>
          <a:xfrm>
            <a:off x="8695944" y="4133088"/>
            <a:ext cx="29260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Currently: Harvey AI</a:t>
            </a:r>
            <a:endParaRPr lang="en-US" sz="1050" dirty="0"/>
          </a:p>
        </p:txBody>
      </p:sp>
      <p:pic>
        <p:nvPicPr>
          <p:cNvPr id="52" name="Image 1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13064" y="4581144"/>
            <a:ext cx="91440" cy="91440"/>
          </a:xfrm>
          <a:prstGeom prst="rect">
            <a:avLst/>
          </a:prstGeom>
        </p:spPr>
      </p:pic>
      <p:sp>
        <p:nvSpPr>
          <p:cNvPr id="53" name="Text 38"/>
          <p:cNvSpPr/>
          <p:nvPr/>
        </p:nvSpPr>
        <p:spPr>
          <a:xfrm>
            <a:off x="8695944" y="4517136"/>
            <a:ext cx="29260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050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Prior: AWS , </a:t>
            </a:r>
            <a:r>
              <a:rPr lang="en-US" sz="1050" dirty="0" err="1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Vectroid</a:t>
            </a:r>
            <a:r>
              <a:rPr lang="en-US" sz="1050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Founding Engineer (vector search)</a:t>
            </a:r>
            <a:endParaRPr lang="en-US" sz="1050" dirty="0"/>
          </a:p>
          <a:p>
            <a:pPr marL="0" indent="0">
              <a:buNone/>
            </a:pPr>
            <a:endParaRPr lang="en-US" sz="1050" dirty="0"/>
          </a:p>
        </p:txBody>
      </p:sp>
      <p:pic>
        <p:nvPicPr>
          <p:cNvPr id="54" name="Image 13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13064" y="4965192"/>
            <a:ext cx="91440" cy="91440"/>
          </a:xfrm>
          <a:prstGeom prst="rect">
            <a:avLst/>
          </a:prstGeom>
        </p:spPr>
      </p:pic>
      <p:sp>
        <p:nvSpPr>
          <p:cNvPr id="55" name="Text 39"/>
          <p:cNvSpPr/>
          <p:nvPr/>
        </p:nvSpPr>
        <p:spPr>
          <a:xfrm>
            <a:off x="8695944" y="4901184"/>
            <a:ext cx="29260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Yildiz Technical University · Greater Seattle</a:t>
            </a:r>
            <a:endParaRPr lang="en-US" sz="1050" dirty="0"/>
          </a:p>
        </p:txBody>
      </p:sp>
      <p:pic>
        <p:nvPicPr>
          <p:cNvPr id="56" name="Image 14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13064" y="5349240"/>
            <a:ext cx="91440" cy="91440"/>
          </a:xfrm>
          <a:prstGeom prst="rect">
            <a:avLst/>
          </a:prstGeom>
        </p:spPr>
      </p:pic>
      <p:sp>
        <p:nvSpPr>
          <p:cNvPr id="57" name="Text 40"/>
          <p:cNvSpPr/>
          <p:nvPr/>
        </p:nvSpPr>
        <p:spPr>
          <a:xfrm>
            <a:off x="8695944" y="5285232"/>
            <a:ext cx="29260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Production-grade UI, vector infra, distributed search</a:t>
            </a:r>
            <a:endParaRPr lang="en-US" sz="1050" dirty="0"/>
          </a:p>
        </p:txBody>
      </p:sp>
      <p:sp>
        <p:nvSpPr>
          <p:cNvPr id="58" name="Text 41">
            <a:hlinkClick r:id="rId6"/>
          </p:cNvPr>
          <p:cNvSpPr/>
          <p:nvPr/>
        </p:nvSpPr>
        <p:spPr>
          <a:xfrm>
            <a:off x="8513064" y="5806440"/>
            <a:ext cx="3063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u="sng" kern="0" spc="200" dirty="0">
                <a:solidFill>
                  <a:srgbClr val="00A07A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LinkedIn  ↗</a:t>
            </a:r>
            <a:endParaRPr lang="en-US" sz="1000" dirty="0"/>
          </a:p>
        </p:txBody>
      </p:sp>
      <p:sp>
        <p:nvSpPr>
          <p:cNvPr id="59" name="Text 42"/>
          <p:cNvSpPr/>
          <p:nvPr/>
        </p:nvSpPr>
        <p:spPr>
          <a:xfrm>
            <a:off x="11094415" y="6446520"/>
            <a:ext cx="8229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kern="0" spc="200" dirty="0">
                <a:solidFill>
                  <a:srgbClr val="5B6B8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 / 12</a:t>
            </a:r>
            <a:endParaRPr lang="en-US" sz="900" dirty="0"/>
          </a:p>
        </p:txBody>
      </p:sp>
      <p:sp>
        <p:nvSpPr>
          <p:cNvPr id="60" name="Text 43"/>
          <p:cNvSpPr/>
          <p:nvPr/>
        </p:nvSpPr>
        <p:spPr>
          <a:xfrm>
            <a:off x="457200" y="6446520"/>
            <a:ext cx="3657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50" b="1" kern="0" spc="300" dirty="0">
                <a:solidFill>
                  <a:srgbClr val="5B6B8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SCIENCETOSTARTUP</a:t>
            </a:r>
            <a:endParaRPr lang="en-US" sz="8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5F7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10972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kern="0" spc="600" dirty="0">
                <a:solidFill>
                  <a:srgbClr val="00A0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PROOF</a:t>
            </a:r>
            <a:endParaRPr lang="en-US" sz="1000" dirty="0"/>
          </a:p>
        </p:txBody>
      </p:sp>
      <p:sp>
        <p:nvSpPr>
          <p:cNvPr id="3" name="Text 1"/>
          <p:cNvSpPr/>
          <p:nvPr/>
        </p:nvSpPr>
        <p:spPr>
          <a:xfrm>
            <a:off x="548640" y="914400"/>
            <a:ext cx="109728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Don't take our word.</a:t>
            </a:r>
            <a:endParaRPr lang="en-US" sz="3200" dirty="0"/>
          </a:p>
        </p:txBody>
      </p:sp>
      <p:sp>
        <p:nvSpPr>
          <p:cNvPr id="4" name="Text 2"/>
          <p:cNvSpPr/>
          <p:nvPr/>
        </p:nvSpPr>
        <p:spPr>
          <a:xfrm>
            <a:off x="548640" y="1463040"/>
            <a:ext cx="10972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i="1" dirty="0">
                <a:solidFill>
                  <a:srgbClr val="0F1B2D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Click any of these, the platform proves itself.</a:t>
            </a:r>
            <a:endParaRPr lang="en-US" sz="1500" dirty="0"/>
          </a:p>
        </p:txBody>
      </p:sp>
      <p:sp>
        <p:nvSpPr>
          <p:cNvPr id="5" name="Shape 3"/>
          <p:cNvSpPr/>
          <p:nvPr/>
        </p:nvSpPr>
        <p:spPr>
          <a:xfrm>
            <a:off x="548640" y="2194560"/>
            <a:ext cx="2697480" cy="1965960"/>
          </a:xfrm>
          <a:prstGeom prst="rect">
            <a:avLst/>
          </a:prstGeom>
          <a:solidFill>
            <a:srgbClr val="FFFFFF"/>
          </a:solidFill>
          <a:ln w="12700">
            <a:solidFill>
              <a:srgbClr val="E1E7EF"/>
            </a:solidFill>
            <a:prstDash val="solid"/>
          </a:ln>
          <a:effectLst>
            <a:outerShdw blurRad="101600" dist="25400" dir="5400000" algn="bl" rotWithShape="0">
              <a:srgbClr val="0A1628">
                <a:alpha val="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6" name="Shape 4"/>
          <p:cNvSpPr/>
          <p:nvPr/>
        </p:nvSpPr>
        <p:spPr>
          <a:xfrm>
            <a:off x="548640" y="2194560"/>
            <a:ext cx="2697480" cy="54864"/>
          </a:xfrm>
          <a:prstGeom prst="rect">
            <a:avLst/>
          </a:prstGeom>
          <a:solidFill>
            <a:srgbClr val="00D9A3"/>
          </a:solidFill>
          <a:ln w="12700">
            <a:solidFill>
              <a:srgbClr val="00D9A3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" name="Text 5">
            <a:hlinkClick r:id="rId3"/>
          </p:cNvPr>
          <p:cNvSpPr/>
          <p:nvPr/>
        </p:nvSpPr>
        <p:spPr>
          <a:xfrm>
            <a:off x="777240" y="2468880"/>
            <a:ext cx="22402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u="sng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Example Paper Page</a:t>
            </a:r>
            <a:endParaRPr lang="en-US" sz="1300" dirty="0"/>
          </a:p>
        </p:txBody>
      </p:sp>
      <p:sp>
        <p:nvSpPr>
          <p:cNvPr id="8" name="Text 6"/>
          <p:cNvSpPr/>
          <p:nvPr/>
        </p:nvSpPr>
        <p:spPr>
          <a:xfrm>
            <a:off x="777240" y="2971800"/>
            <a:ext cx="224028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5B6B8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Stable evidence receipt, viability score, citations.</a:t>
            </a:r>
            <a:endParaRPr lang="en-US" sz="1050" dirty="0"/>
          </a:p>
        </p:txBody>
      </p:sp>
      <p:sp>
        <p:nvSpPr>
          <p:cNvPr id="9" name="Text 7">
            <a:hlinkClick r:id="rId3"/>
          </p:cNvPr>
          <p:cNvSpPr/>
          <p:nvPr/>
        </p:nvSpPr>
        <p:spPr>
          <a:xfrm>
            <a:off x="777240" y="3749040"/>
            <a:ext cx="22402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u="sng" kern="0" spc="200" dirty="0">
                <a:solidFill>
                  <a:srgbClr val="00A07A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Open  ↗</a:t>
            </a:r>
            <a:endParaRPr lang="en-US" sz="950" dirty="0"/>
          </a:p>
        </p:txBody>
      </p:sp>
      <p:sp>
        <p:nvSpPr>
          <p:cNvPr id="10" name="Shape 8"/>
          <p:cNvSpPr/>
          <p:nvPr/>
        </p:nvSpPr>
        <p:spPr>
          <a:xfrm>
            <a:off x="3383280" y="2194560"/>
            <a:ext cx="2697480" cy="1965960"/>
          </a:xfrm>
          <a:prstGeom prst="rect">
            <a:avLst/>
          </a:prstGeom>
          <a:solidFill>
            <a:srgbClr val="FFFFFF"/>
          </a:solidFill>
          <a:ln w="12700">
            <a:solidFill>
              <a:srgbClr val="E1E7EF"/>
            </a:solidFill>
            <a:prstDash val="solid"/>
          </a:ln>
          <a:effectLst>
            <a:outerShdw blurRad="101600" dist="25400" dir="5400000" algn="bl" rotWithShape="0">
              <a:srgbClr val="0A1628">
                <a:alpha val="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1" name="Shape 9"/>
          <p:cNvSpPr/>
          <p:nvPr/>
        </p:nvSpPr>
        <p:spPr>
          <a:xfrm>
            <a:off x="3383280" y="2194560"/>
            <a:ext cx="2697480" cy="54864"/>
          </a:xfrm>
          <a:prstGeom prst="rect">
            <a:avLst/>
          </a:prstGeom>
          <a:solidFill>
            <a:srgbClr val="00D9A3"/>
          </a:solidFill>
          <a:ln w="12700">
            <a:solidFill>
              <a:srgbClr val="00D9A3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2" name="Text 10">
            <a:hlinkClick r:id="rId4"/>
          </p:cNvPr>
          <p:cNvSpPr/>
          <p:nvPr/>
        </p:nvSpPr>
        <p:spPr>
          <a:xfrm>
            <a:off x="3611880" y="2468880"/>
            <a:ext cx="22402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u="sng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Signal Canvas</a:t>
            </a:r>
            <a:endParaRPr lang="en-US" sz="1300" dirty="0"/>
          </a:p>
        </p:txBody>
      </p:sp>
      <p:sp>
        <p:nvSpPr>
          <p:cNvPr id="13" name="Text 11"/>
          <p:cNvSpPr/>
          <p:nvPr/>
        </p:nvSpPr>
        <p:spPr>
          <a:xfrm>
            <a:off x="3611880" y="2971800"/>
            <a:ext cx="224028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5B6B8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Citation-first synthesis — papers into judgment.</a:t>
            </a:r>
            <a:endParaRPr lang="en-US" sz="1050" dirty="0"/>
          </a:p>
        </p:txBody>
      </p:sp>
      <p:sp>
        <p:nvSpPr>
          <p:cNvPr id="14" name="Text 12">
            <a:hlinkClick r:id="rId4"/>
          </p:cNvPr>
          <p:cNvSpPr/>
          <p:nvPr/>
        </p:nvSpPr>
        <p:spPr>
          <a:xfrm>
            <a:off x="3611880" y="3749040"/>
            <a:ext cx="22402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u="sng" kern="0" spc="200" dirty="0">
                <a:solidFill>
                  <a:srgbClr val="00A07A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Open  ↗</a:t>
            </a:r>
            <a:endParaRPr lang="en-US" sz="950" dirty="0"/>
          </a:p>
        </p:txBody>
      </p:sp>
      <p:sp>
        <p:nvSpPr>
          <p:cNvPr id="15" name="Shape 13"/>
          <p:cNvSpPr/>
          <p:nvPr/>
        </p:nvSpPr>
        <p:spPr>
          <a:xfrm>
            <a:off x="6217920" y="2194560"/>
            <a:ext cx="2697480" cy="1965960"/>
          </a:xfrm>
          <a:prstGeom prst="rect">
            <a:avLst/>
          </a:prstGeom>
          <a:solidFill>
            <a:srgbClr val="FFFFFF"/>
          </a:solidFill>
          <a:ln w="12700">
            <a:solidFill>
              <a:srgbClr val="E1E7EF"/>
            </a:solidFill>
            <a:prstDash val="solid"/>
          </a:ln>
          <a:effectLst>
            <a:outerShdw blurRad="101600" dist="25400" dir="5400000" algn="bl" rotWithShape="0">
              <a:srgbClr val="0A1628">
                <a:alpha val="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6" name="Shape 14"/>
          <p:cNvSpPr/>
          <p:nvPr/>
        </p:nvSpPr>
        <p:spPr>
          <a:xfrm>
            <a:off x="6217920" y="2194560"/>
            <a:ext cx="2697480" cy="54864"/>
          </a:xfrm>
          <a:prstGeom prst="rect">
            <a:avLst/>
          </a:prstGeom>
          <a:solidFill>
            <a:srgbClr val="00D9A3"/>
          </a:solidFill>
          <a:ln w="12700">
            <a:solidFill>
              <a:srgbClr val="00D9A3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7" name="Text 15">
            <a:hlinkClick r:id="rId5"/>
          </p:cNvPr>
          <p:cNvSpPr/>
          <p:nvPr/>
        </p:nvSpPr>
        <p:spPr>
          <a:xfrm>
            <a:off x="6446520" y="2468880"/>
            <a:ext cx="22402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u="sng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Foresight Ledger</a:t>
            </a:r>
            <a:endParaRPr lang="en-US" sz="1300" dirty="0"/>
          </a:p>
        </p:txBody>
      </p:sp>
      <p:sp>
        <p:nvSpPr>
          <p:cNvPr id="18" name="Text 16"/>
          <p:cNvSpPr/>
          <p:nvPr/>
        </p:nvSpPr>
        <p:spPr>
          <a:xfrm>
            <a:off x="6446520" y="2971800"/>
            <a:ext cx="224028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5B6B8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Public predictions, frozen scores, Brier calibration.</a:t>
            </a:r>
            <a:endParaRPr lang="en-US" sz="1050" dirty="0"/>
          </a:p>
        </p:txBody>
      </p:sp>
      <p:sp>
        <p:nvSpPr>
          <p:cNvPr id="19" name="Text 17">
            <a:hlinkClick r:id="rId5"/>
          </p:cNvPr>
          <p:cNvSpPr/>
          <p:nvPr/>
        </p:nvSpPr>
        <p:spPr>
          <a:xfrm>
            <a:off x="6446520" y="3749040"/>
            <a:ext cx="22402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u="sng" kern="0" spc="200" dirty="0">
                <a:solidFill>
                  <a:srgbClr val="00A07A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Open  ↗</a:t>
            </a:r>
            <a:endParaRPr lang="en-US" sz="950" dirty="0"/>
          </a:p>
        </p:txBody>
      </p:sp>
      <p:sp>
        <p:nvSpPr>
          <p:cNvPr id="20" name="Shape 18"/>
          <p:cNvSpPr/>
          <p:nvPr/>
        </p:nvSpPr>
        <p:spPr>
          <a:xfrm>
            <a:off x="9052560" y="2194560"/>
            <a:ext cx="2697480" cy="1965960"/>
          </a:xfrm>
          <a:prstGeom prst="rect">
            <a:avLst/>
          </a:prstGeom>
          <a:solidFill>
            <a:srgbClr val="FFFFFF"/>
          </a:solidFill>
          <a:ln w="12700">
            <a:solidFill>
              <a:srgbClr val="E1E7EF"/>
            </a:solidFill>
            <a:prstDash val="solid"/>
          </a:ln>
          <a:effectLst>
            <a:outerShdw blurRad="101600" dist="25400" dir="5400000" algn="bl" rotWithShape="0">
              <a:srgbClr val="0A1628">
                <a:alpha val="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1" name="Shape 19"/>
          <p:cNvSpPr/>
          <p:nvPr/>
        </p:nvSpPr>
        <p:spPr>
          <a:xfrm>
            <a:off x="9052560" y="2194560"/>
            <a:ext cx="2697480" cy="54864"/>
          </a:xfrm>
          <a:prstGeom prst="rect">
            <a:avLst/>
          </a:prstGeom>
          <a:solidFill>
            <a:srgbClr val="00D9A3"/>
          </a:solidFill>
          <a:ln w="12700">
            <a:solidFill>
              <a:srgbClr val="00D9A3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2" name="Text 20">
            <a:hlinkClick r:id="rId6"/>
          </p:cNvPr>
          <p:cNvSpPr/>
          <p:nvPr/>
        </p:nvSpPr>
        <p:spPr>
          <a:xfrm>
            <a:off x="9281160" y="2468880"/>
            <a:ext cx="22402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u="sng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Methodology</a:t>
            </a:r>
            <a:endParaRPr lang="en-US" sz="1300" dirty="0"/>
          </a:p>
        </p:txBody>
      </p:sp>
      <p:sp>
        <p:nvSpPr>
          <p:cNvPr id="23" name="Text 21"/>
          <p:cNvSpPr/>
          <p:nvPr/>
        </p:nvSpPr>
        <p:spPr>
          <a:xfrm>
            <a:off x="9281160" y="2971800"/>
            <a:ext cx="224028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5B6B8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Signal Fusion math, calibration data, decision rules.</a:t>
            </a:r>
            <a:endParaRPr lang="en-US" sz="1050" dirty="0"/>
          </a:p>
        </p:txBody>
      </p:sp>
      <p:sp>
        <p:nvSpPr>
          <p:cNvPr id="24" name="Text 22">
            <a:hlinkClick r:id="rId6"/>
          </p:cNvPr>
          <p:cNvSpPr/>
          <p:nvPr/>
        </p:nvSpPr>
        <p:spPr>
          <a:xfrm>
            <a:off x="9281160" y="3749040"/>
            <a:ext cx="22402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u="sng" kern="0" spc="200" dirty="0">
                <a:solidFill>
                  <a:srgbClr val="00A07A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Open  ↗</a:t>
            </a:r>
            <a:endParaRPr lang="en-US" sz="950" dirty="0"/>
          </a:p>
        </p:txBody>
      </p:sp>
      <p:sp>
        <p:nvSpPr>
          <p:cNvPr id="25" name="Shape 23"/>
          <p:cNvSpPr/>
          <p:nvPr/>
        </p:nvSpPr>
        <p:spPr>
          <a:xfrm>
            <a:off x="548640" y="4297680"/>
            <a:ext cx="2697480" cy="1965960"/>
          </a:xfrm>
          <a:prstGeom prst="rect">
            <a:avLst/>
          </a:prstGeom>
          <a:solidFill>
            <a:srgbClr val="FFFFFF"/>
          </a:solidFill>
          <a:ln w="12700">
            <a:solidFill>
              <a:srgbClr val="E1E7EF"/>
            </a:solidFill>
            <a:prstDash val="solid"/>
          </a:ln>
          <a:effectLst>
            <a:outerShdw blurRad="101600" dist="25400" dir="5400000" algn="bl" rotWithShape="0">
              <a:srgbClr val="0A1628">
                <a:alpha val="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6" name="Shape 24"/>
          <p:cNvSpPr/>
          <p:nvPr/>
        </p:nvSpPr>
        <p:spPr>
          <a:xfrm>
            <a:off x="548640" y="4297680"/>
            <a:ext cx="2697480" cy="54864"/>
          </a:xfrm>
          <a:prstGeom prst="rect">
            <a:avLst/>
          </a:prstGeom>
          <a:solidFill>
            <a:srgbClr val="00D9A3"/>
          </a:solidFill>
          <a:ln w="12700">
            <a:solidFill>
              <a:srgbClr val="00D9A3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7" name="Text 25">
            <a:hlinkClick r:id="rId7"/>
          </p:cNvPr>
          <p:cNvSpPr/>
          <p:nvPr/>
        </p:nvSpPr>
        <p:spPr>
          <a:xfrm>
            <a:off x="777240" y="4572000"/>
            <a:ext cx="22402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u="sng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Public Dataset</a:t>
            </a:r>
            <a:endParaRPr lang="en-US" sz="1300" dirty="0"/>
          </a:p>
        </p:txBody>
      </p:sp>
      <p:sp>
        <p:nvSpPr>
          <p:cNvPr id="28" name="Text 26"/>
          <p:cNvSpPr/>
          <p:nvPr/>
        </p:nvSpPr>
        <p:spPr>
          <a:xfrm>
            <a:off x="777240" y="5074920"/>
            <a:ext cx="224028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5B6B8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Daily HuggingFace parquet of the full scoring corpus.</a:t>
            </a:r>
            <a:endParaRPr lang="en-US" sz="1050" dirty="0"/>
          </a:p>
        </p:txBody>
      </p:sp>
      <p:sp>
        <p:nvSpPr>
          <p:cNvPr id="29" name="Text 27">
            <a:hlinkClick r:id="rId7"/>
          </p:cNvPr>
          <p:cNvSpPr/>
          <p:nvPr/>
        </p:nvSpPr>
        <p:spPr>
          <a:xfrm>
            <a:off x="777240" y="5852160"/>
            <a:ext cx="22402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u="sng" kern="0" spc="200" dirty="0">
                <a:solidFill>
                  <a:srgbClr val="00A07A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Open  ↗</a:t>
            </a:r>
            <a:endParaRPr lang="en-US" sz="950" dirty="0"/>
          </a:p>
        </p:txBody>
      </p:sp>
      <p:sp>
        <p:nvSpPr>
          <p:cNvPr id="30" name="Shape 28"/>
          <p:cNvSpPr/>
          <p:nvPr/>
        </p:nvSpPr>
        <p:spPr>
          <a:xfrm>
            <a:off x="3383280" y="4297680"/>
            <a:ext cx="2697480" cy="1965960"/>
          </a:xfrm>
          <a:prstGeom prst="rect">
            <a:avLst/>
          </a:prstGeom>
          <a:solidFill>
            <a:srgbClr val="FFFFFF"/>
          </a:solidFill>
          <a:ln w="12700">
            <a:solidFill>
              <a:srgbClr val="E1E7EF"/>
            </a:solidFill>
            <a:prstDash val="solid"/>
          </a:ln>
          <a:effectLst>
            <a:outerShdw blurRad="101600" dist="25400" dir="5400000" algn="bl" rotWithShape="0">
              <a:srgbClr val="0A1628">
                <a:alpha val="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31" name="Shape 29"/>
          <p:cNvSpPr/>
          <p:nvPr/>
        </p:nvSpPr>
        <p:spPr>
          <a:xfrm>
            <a:off x="3383280" y="4297680"/>
            <a:ext cx="2697480" cy="54864"/>
          </a:xfrm>
          <a:prstGeom prst="rect">
            <a:avLst/>
          </a:prstGeom>
          <a:solidFill>
            <a:srgbClr val="00D9A3"/>
          </a:solidFill>
          <a:ln w="12700">
            <a:solidFill>
              <a:srgbClr val="00D9A3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2" name="Text 30">
            <a:hlinkClick r:id="rId8"/>
          </p:cNvPr>
          <p:cNvSpPr/>
          <p:nvPr/>
        </p:nvSpPr>
        <p:spPr>
          <a:xfrm>
            <a:off x="3611880" y="4572000"/>
            <a:ext cx="22402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u="sng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Benchmark Scorecard</a:t>
            </a:r>
            <a:endParaRPr lang="en-US" sz="1300" dirty="0"/>
          </a:p>
        </p:txBody>
      </p:sp>
      <p:sp>
        <p:nvSpPr>
          <p:cNvPr id="33" name="Text 31"/>
          <p:cNvSpPr/>
          <p:nvPr/>
        </p:nvSpPr>
        <p:spPr>
          <a:xfrm>
            <a:off x="3611880" y="5074920"/>
            <a:ext cx="224028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5B6B8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How we score, what we score, what we hold out.</a:t>
            </a:r>
            <a:endParaRPr lang="en-US" sz="1050" dirty="0"/>
          </a:p>
        </p:txBody>
      </p:sp>
      <p:sp>
        <p:nvSpPr>
          <p:cNvPr id="34" name="Text 32">
            <a:hlinkClick r:id="rId8"/>
          </p:cNvPr>
          <p:cNvSpPr/>
          <p:nvPr/>
        </p:nvSpPr>
        <p:spPr>
          <a:xfrm>
            <a:off x="3611880" y="5852160"/>
            <a:ext cx="22402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u="sng" kern="0" spc="200" dirty="0">
                <a:solidFill>
                  <a:srgbClr val="00A07A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Open  ↗</a:t>
            </a:r>
            <a:endParaRPr lang="en-US" sz="950" dirty="0"/>
          </a:p>
        </p:txBody>
      </p:sp>
      <p:sp>
        <p:nvSpPr>
          <p:cNvPr id="35" name="Shape 33"/>
          <p:cNvSpPr/>
          <p:nvPr/>
        </p:nvSpPr>
        <p:spPr>
          <a:xfrm>
            <a:off x="6217920" y="4297680"/>
            <a:ext cx="2697480" cy="1965960"/>
          </a:xfrm>
          <a:prstGeom prst="rect">
            <a:avLst/>
          </a:prstGeom>
          <a:solidFill>
            <a:srgbClr val="FFFFFF"/>
          </a:solidFill>
          <a:ln w="12700">
            <a:solidFill>
              <a:srgbClr val="E1E7EF"/>
            </a:solidFill>
            <a:prstDash val="solid"/>
          </a:ln>
          <a:effectLst>
            <a:outerShdw blurRad="101600" dist="25400" dir="5400000" algn="bl" rotWithShape="0">
              <a:srgbClr val="0A1628">
                <a:alpha val="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36" name="Shape 34"/>
          <p:cNvSpPr/>
          <p:nvPr/>
        </p:nvSpPr>
        <p:spPr>
          <a:xfrm>
            <a:off x="6217920" y="4297680"/>
            <a:ext cx="2697480" cy="54864"/>
          </a:xfrm>
          <a:prstGeom prst="rect">
            <a:avLst/>
          </a:prstGeom>
          <a:solidFill>
            <a:srgbClr val="00D9A3"/>
          </a:solidFill>
          <a:ln w="12700">
            <a:solidFill>
              <a:srgbClr val="00D9A3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7" name="Text 35">
            <a:hlinkClick r:id="rId9"/>
          </p:cNvPr>
          <p:cNvSpPr/>
          <p:nvPr/>
        </p:nvSpPr>
        <p:spPr>
          <a:xfrm>
            <a:off x="6446520" y="4572000"/>
            <a:ext cx="22402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u="sng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Developer Portal</a:t>
            </a:r>
            <a:endParaRPr lang="en-US" sz="1300" dirty="0"/>
          </a:p>
        </p:txBody>
      </p:sp>
      <p:sp>
        <p:nvSpPr>
          <p:cNvPr id="38" name="Text 36"/>
          <p:cNvSpPr/>
          <p:nvPr/>
        </p:nvSpPr>
        <p:spPr>
          <a:xfrm>
            <a:off x="6446520" y="5074920"/>
            <a:ext cx="224028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5B6B8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REST, MCP, SDKs, llms.txt, surface registry.</a:t>
            </a:r>
            <a:endParaRPr lang="en-US" sz="1050" dirty="0"/>
          </a:p>
        </p:txBody>
      </p:sp>
      <p:sp>
        <p:nvSpPr>
          <p:cNvPr id="39" name="Text 37">
            <a:hlinkClick r:id="rId9"/>
          </p:cNvPr>
          <p:cNvSpPr/>
          <p:nvPr/>
        </p:nvSpPr>
        <p:spPr>
          <a:xfrm>
            <a:off x="6446520" y="5852160"/>
            <a:ext cx="22402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u="sng" kern="0" spc="200" dirty="0">
                <a:solidFill>
                  <a:srgbClr val="00A07A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Open  ↗</a:t>
            </a:r>
            <a:endParaRPr lang="en-US" sz="950" dirty="0"/>
          </a:p>
        </p:txBody>
      </p:sp>
      <p:sp>
        <p:nvSpPr>
          <p:cNvPr id="40" name="Shape 38"/>
          <p:cNvSpPr/>
          <p:nvPr/>
        </p:nvSpPr>
        <p:spPr>
          <a:xfrm>
            <a:off x="9052560" y="4297680"/>
            <a:ext cx="2697480" cy="1965960"/>
          </a:xfrm>
          <a:prstGeom prst="rect">
            <a:avLst/>
          </a:prstGeom>
          <a:solidFill>
            <a:srgbClr val="FFFFFF"/>
          </a:solidFill>
          <a:ln w="12700">
            <a:solidFill>
              <a:srgbClr val="E1E7EF"/>
            </a:solidFill>
            <a:prstDash val="solid"/>
          </a:ln>
          <a:effectLst>
            <a:outerShdw blurRad="101600" dist="25400" dir="5400000" algn="bl" rotWithShape="0">
              <a:srgbClr val="0A1628">
                <a:alpha val="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41" name="Shape 39"/>
          <p:cNvSpPr/>
          <p:nvPr/>
        </p:nvSpPr>
        <p:spPr>
          <a:xfrm>
            <a:off x="9052560" y="4297680"/>
            <a:ext cx="2697480" cy="54864"/>
          </a:xfrm>
          <a:prstGeom prst="rect">
            <a:avLst/>
          </a:prstGeom>
          <a:solidFill>
            <a:srgbClr val="00D9A3"/>
          </a:solidFill>
          <a:ln w="12700">
            <a:solidFill>
              <a:srgbClr val="00D9A3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2" name="Text 40">
            <a:hlinkClick r:id="rId10"/>
          </p:cNvPr>
          <p:cNvSpPr/>
          <p:nvPr/>
        </p:nvSpPr>
        <p:spPr>
          <a:xfrm>
            <a:off x="9281160" y="4572000"/>
            <a:ext cx="22402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u="sng" dirty="0">
                <a:solidFill>
                  <a:srgbClr val="0F1B2D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Freshness Hub</a:t>
            </a:r>
            <a:endParaRPr lang="en-US" sz="1300" dirty="0"/>
          </a:p>
        </p:txBody>
      </p:sp>
      <p:sp>
        <p:nvSpPr>
          <p:cNvPr id="43" name="Text 41"/>
          <p:cNvSpPr/>
          <p:nvPr/>
        </p:nvSpPr>
        <p:spPr>
          <a:xfrm>
            <a:off x="9281160" y="5074920"/>
            <a:ext cx="224028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5B6B8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Live staleness tracking, treated as production incident.</a:t>
            </a:r>
            <a:endParaRPr lang="en-US" sz="1050" dirty="0"/>
          </a:p>
        </p:txBody>
      </p:sp>
      <p:sp>
        <p:nvSpPr>
          <p:cNvPr id="44" name="Text 42">
            <a:hlinkClick r:id="rId10"/>
          </p:cNvPr>
          <p:cNvSpPr/>
          <p:nvPr/>
        </p:nvSpPr>
        <p:spPr>
          <a:xfrm>
            <a:off x="9281160" y="5852160"/>
            <a:ext cx="22402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u="sng" kern="0" spc="200" dirty="0">
                <a:solidFill>
                  <a:srgbClr val="00A07A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Open  ↗</a:t>
            </a:r>
            <a:endParaRPr lang="en-US" sz="950" dirty="0"/>
          </a:p>
        </p:txBody>
      </p:sp>
      <p:sp>
        <p:nvSpPr>
          <p:cNvPr id="45" name="Text 43"/>
          <p:cNvSpPr/>
          <p:nvPr/>
        </p:nvSpPr>
        <p:spPr>
          <a:xfrm>
            <a:off x="11094415" y="6446520"/>
            <a:ext cx="8229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kern="0" spc="200" dirty="0">
                <a:solidFill>
                  <a:srgbClr val="5B6B8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11 / 12</a:t>
            </a:r>
            <a:endParaRPr lang="en-US" sz="900" dirty="0"/>
          </a:p>
        </p:txBody>
      </p:sp>
      <p:sp>
        <p:nvSpPr>
          <p:cNvPr id="46" name="Text 44"/>
          <p:cNvSpPr/>
          <p:nvPr/>
        </p:nvSpPr>
        <p:spPr>
          <a:xfrm>
            <a:off x="457200" y="6446520"/>
            <a:ext cx="3657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50" b="1" kern="0" spc="300" dirty="0">
                <a:solidFill>
                  <a:srgbClr val="5B6B8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SCIENCETOSTARTUP</a:t>
            </a:r>
            <a:endParaRPr lang="en-US" sz="8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0A162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>
            <a:alphaModFix amt="35000"/>
          </a:blip>
          <a:stretch>
            <a:fillRect/>
          </a:stretch>
        </p:blipFill>
        <p:spPr>
          <a:xfrm>
            <a:off x="10424160" y="457200"/>
            <a:ext cx="73152" cy="73152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3">
            <a:alphaModFix amt="35000"/>
          </a:blip>
          <a:stretch>
            <a:fillRect/>
          </a:stretch>
        </p:blipFill>
        <p:spPr>
          <a:xfrm>
            <a:off x="10835640" y="457200"/>
            <a:ext cx="73152" cy="73152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3">
            <a:alphaModFix amt="35000"/>
          </a:blip>
          <a:stretch>
            <a:fillRect/>
          </a:stretch>
        </p:blipFill>
        <p:spPr>
          <a:xfrm>
            <a:off x="11247120" y="457200"/>
            <a:ext cx="73152" cy="73152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3">
            <a:alphaModFix amt="35000"/>
          </a:blip>
          <a:stretch>
            <a:fillRect/>
          </a:stretch>
        </p:blipFill>
        <p:spPr>
          <a:xfrm>
            <a:off x="10424160" y="868680"/>
            <a:ext cx="73152" cy="73152"/>
          </a:xfrm>
          <a:prstGeom prst="rect">
            <a:avLst/>
          </a:prstGeom>
        </p:spPr>
      </p:pic>
      <p:pic>
        <p:nvPicPr>
          <p:cNvPr id="6" name="Image 4" descr="preencoded.png"/>
          <p:cNvPicPr>
            <a:picLocks noChangeAspect="1"/>
          </p:cNvPicPr>
          <p:nvPr/>
        </p:nvPicPr>
        <p:blipFill>
          <a:blip r:embed="rId3">
            <a:alphaModFix amt="35000"/>
          </a:blip>
          <a:stretch>
            <a:fillRect/>
          </a:stretch>
        </p:blipFill>
        <p:spPr>
          <a:xfrm>
            <a:off x="10835640" y="868680"/>
            <a:ext cx="73152" cy="73152"/>
          </a:xfrm>
          <a:prstGeom prst="rect">
            <a:avLst/>
          </a:prstGeom>
        </p:spPr>
      </p:pic>
      <p:pic>
        <p:nvPicPr>
          <p:cNvPr id="7" name="Image 5" descr="preencoded.png"/>
          <p:cNvPicPr>
            <a:picLocks noChangeAspect="1"/>
          </p:cNvPicPr>
          <p:nvPr/>
        </p:nvPicPr>
        <p:blipFill>
          <a:blip r:embed="rId3">
            <a:alphaModFix amt="35000"/>
          </a:blip>
          <a:stretch>
            <a:fillRect/>
          </a:stretch>
        </p:blipFill>
        <p:spPr>
          <a:xfrm>
            <a:off x="11247120" y="868680"/>
            <a:ext cx="73152" cy="73152"/>
          </a:xfrm>
          <a:prstGeom prst="rect">
            <a:avLst/>
          </a:prstGeom>
        </p:spPr>
      </p:pic>
      <p:pic>
        <p:nvPicPr>
          <p:cNvPr id="8" name="Image 6" descr="preencoded.png"/>
          <p:cNvPicPr>
            <a:picLocks noChangeAspect="1"/>
          </p:cNvPicPr>
          <p:nvPr/>
        </p:nvPicPr>
        <p:blipFill>
          <a:blip r:embed="rId3">
            <a:alphaModFix amt="35000"/>
          </a:blip>
          <a:stretch>
            <a:fillRect/>
          </a:stretch>
        </p:blipFill>
        <p:spPr>
          <a:xfrm>
            <a:off x="10424160" y="1280160"/>
            <a:ext cx="73152" cy="73152"/>
          </a:xfrm>
          <a:prstGeom prst="rect">
            <a:avLst/>
          </a:prstGeom>
        </p:spPr>
      </p:pic>
      <p:pic>
        <p:nvPicPr>
          <p:cNvPr id="9" name="Image 7" descr="preencoded.png"/>
          <p:cNvPicPr>
            <a:picLocks noChangeAspect="1"/>
          </p:cNvPicPr>
          <p:nvPr/>
        </p:nvPicPr>
        <p:blipFill>
          <a:blip r:embed="rId3">
            <a:alphaModFix amt="35000"/>
          </a:blip>
          <a:stretch>
            <a:fillRect/>
          </a:stretch>
        </p:blipFill>
        <p:spPr>
          <a:xfrm>
            <a:off x="10835640" y="1280160"/>
            <a:ext cx="73152" cy="73152"/>
          </a:xfrm>
          <a:prstGeom prst="rect">
            <a:avLst/>
          </a:prstGeom>
        </p:spPr>
      </p:pic>
      <p:pic>
        <p:nvPicPr>
          <p:cNvPr id="10" name="Image 8" descr="preencoded.png"/>
          <p:cNvPicPr>
            <a:picLocks noChangeAspect="1"/>
          </p:cNvPicPr>
          <p:nvPr/>
        </p:nvPicPr>
        <p:blipFill>
          <a:blip r:embed="rId3">
            <a:alphaModFix amt="35000"/>
          </a:blip>
          <a:stretch>
            <a:fillRect/>
          </a:stretch>
        </p:blipFill>
        <p:spPr>
          <a:xfrm>
            <a:off x="11247120" y="1280160"/>
            <a:ext cx="73152" cy="73152"/>
          </a:xfrm>
          <a:prstGeom prst="rect">
            <a:avLst/>
          </a:prstGeom>
        </p:spPr>
      </p:pic>
      <p:sp>
        <p:nvSpPr>
          <p:cNvPr id="11" name="Text 0"/>
          <p:cNvSpPr/>
          <p:nvPr/>
        </p:nvSpPr>
        <p:spPr>
          <a:xfrm>
            <a:off x="548640" y="457200"/>
            <a:ext cx="10972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kern="0" spc="600" dirty="0">
                <a:solidFill>
                  <a:srgbClr val="00D9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LET'S BUILD THE CITATION RAIL</a:t>
            </a:r>
            <a:endParaRPr lang="en-US" sz="1000" dirty="0"/>
          </a:p>
        </p:txBody>
      </p:sp>
      <p:sp>
        <p:nvSpPr>
          <p:cNvPr id="12" name="Text 1"/>
          <p:cNvSpPr/>
          <p:nvPr/>
        </p:nvSpPr>
        <p:spPr>
          <a:xfrm>
            <a:off x="548640" y="1280160"/>
            <a:ext cx="1097280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rgbClr val="F5F7F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trust infrastructure for an economy</a:t>
            </a:r>
            <a:endParaRPr lang="en-US" sz="4000" dirty="0"/>
          </a:p>
        </p:txBody>
      </p:sp>
      <p:sp>
        <p:nvSpPr>
          <p:cNvPr id="13" name="Text 2"/>
          <p:cNvSpPr/>
          <p:nvPr/>
        </p:nvSpPr>
        <p:spPr>
          <a:xfrm>
            <a:off x="548640" y="2057400"/>
            <a:ext cx="1115568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dirty="0">
                <a:solidFill>
                  <a:srgbClr val="F5F7F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where AI agents decide on behalf of humans, </a:t>
            </a:r>
            <a:r>
              <a:rPr lang="en-US" sz="2600" b="1" i="1" dirty="0">
                <a:solidFill>
                  <a:srgbClr val="00D9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and need provable signals to do it.</a:t>
            </a:r>
            <a:endParaRPr lang="en-US" sz="2600" dirty="0"/>
          </a:p>
        </p:txBody>
      </p:sp>
      <p:sp>
        <p:nvSpPr>
          <p:cNvPr id="14" name="Shape 3"/>
          <p:cNvSpPr/>
          <p:nvPr/>
        </p:nvSpPr>
        <p:spPr>
          <a:xfrm>
            <a:off x="548640" y="3657600"/>
            <a:ext cx="11109960" cy="2377440"/>
          </a:xfrm>
          <a:prstGeom prst="rect">
            <a:avLst/>
          </a:prstGeom>
          <a:solidFill>
            <a:srgbClr val="172A45"/>
          </a:solidFill>
          <a:ln w="12700">
            <a:solidFill>
              <a:srgbClr val="243A5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5" name="Shape 4"/>
          <p:cNvSpPr/>
          <p:nvPr/>
        </p:nvSpPr>
        <p:spPr>
          <a:xfrm>
            <a:off x="548640" y="3657600"/>
            <a:ext cx="73152" cy="2377440"/>
          </a:xfrm>
          <a:prstGeom prst="rect">
            <a:avLst/>
          </a:prstGeom>
          <a:solidFill>
            <a:srgbClr val="00D9A3"/>
          </a:solidFill>
          <a:ln w="12700">
            <a:solidFill>
              <a:srgbClr val="00D9A3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6" name="Text 5"/>
          <p:cNvSpPr/>
          <p:nvPr/>
        </p:nvSpPr>
        <p:spPr>
          <a:xfrm>
            <a:off x="868680" y="3840480"/>
            <a:ext cx="54864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kern="0" spc="400" dirty="0">
                <a:solidFill>
                  <a:srgbClr val="F5F7F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MUSA EMIN OZDEM</a:t>
            </a:r>
            <a:endParaRPr lang="en-US" sz="1300" dirty="0"/>
          </a:p>
        </p:txBody>
      </p:sp>
      <p:sp>
        <p:nvSpPr>
          <p:cNvPr id="17" name="Text 6"/>
          <p:cNvSpPr/>
          <p:nvPr/>
        </p:nvSpPr>
        <p:spPr>
          <a:xfrm>
            <a:off x="868680" y="4160520"/>
            <a:ext cx="54864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B5C4D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Founder &amp; CEO  ·  Seattle, WA</a:t>
            </a:r>
            <a:endParaRPr lang="en-US" sz="1200" dirty="0"/>
          </a:p>
        </p:txBody>
      </p:sp>
      <p:sp>
        <p:nvSpPr>
          <p:cNvPr id="18" name="Text 7"/>
          <p:cNvSpPr/>
          <p:nvPr/>
        </p:nvSpPr>
        <p:spPr>
          <a:xfrm>
            <a:off x="868680" y="4617720"/>
            <a:ext cx="14630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kern="0" spc="300" dirty="0">
                <a:solidFill>
                  <a:srgbClr val="00D9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EMAIL</a:t>
            </a:r>
            <a:endParaRPr lang="en-US" sz="950" dirty="0"/>
          </a:p>
        </p:txBody>
      </p:sp>
      <p:sp>
        <p:nvSpPr>
          <p:cNvPr id="19" name="Text 8">
            <a:hlinkClick r:id="rId4"/>
          </p:cNvPr>
          <p:cNvSpPr/>
          <p:nvPr/>
        </p:nvSpPr>
        <p:spPr>
          <a:xfrm>
            <a:off x="2377440" y="4617720"/>
            <a:ext cx="9144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u="sng" dirty="0">
                <a:solidFill>
                  <a:srgbClr val="F5F7FA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museminozdem@gmail.com, musa@sciencetostartup.com</a:t>
            </a:r>
            <a:endParaRPr lang="en-US" sz="1150" dirty="0"/>
          </a:p>
        </p:txBody>
      </p:sp>
      <p:sp>
        <p:nvSpPr>
          <p:cNvPr id="20" name="Text 9"/>
          <p:cNvSpPr/>
          <p:nvPr/>
        </p:nvSpPr>
        <p:spPr>
          <a:xfrm>
            <a:off x="868680" y="4892040"/>
            <a:ext cx="14630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kern="0" spc="300" dirty="0">
                <a:solidFill>
                  <a:srgbClr val="00D9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WEBSITE</a:t>
            </a:r>
            <a:endParaRPr lang="en-US" sz="950" dirty="0"/>
          </a:p>
        </p:txBody>
      </p:sp>
      <p:sp>
        <p:nvSpPr>
          <p:cNvPr id="21" name="Text 10">
            <a:hlinkClick r:id="rId5"/>
          </p:cNvPr>
          <p:cNvSpPr/>
          <p:nvPr/>
        </p:nvSpPr>
        <p:spPr>
          <a:xfrm>
            <a:off x="2377440" y="4892040"/>
            <a:ext cx="9144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u="sng" dirty="0">
                <a:solidFill>
                  <a:srgbClr val="F5F7FA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sciencetostartup.com</a:t>
            </a:r>
            <a:endParaRPr lang="en-US" sz="1150" dirty="0"/>
          </a:p>
        </p:txBody>
      </p:sp>
      <p:sp>
        <p:nvSpPr>
          <p:cNvPr id="22" name="Text 11"/>
          <p:cNvSpPr/>
          <p:nvPr/>
        </p:nvSpPr>
        <p:spPr>
          <a:xfrm>
            <a:off x="868680" y="5166360"/>
            <a:ext cx="14630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kern="0" spc="300" dirty="0">
                <a:solidFill>
                  <a:srgbClr val="00D9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DASHBOARD</a:t>
            </a:r>
            <a:endParaRPr lang="en-US" sz="950" dirty="0"/>
          </a:p>
        </p:txBody>
      </p:sp>
      <p:sp>
        <p:nvSpPr>
          <p:cNvPr id="23" name="Text 12">
            <a:hlinkClick r:id="rId6"/>
          </p:cNvPr>
          <p:cNvSpPr/>
          <p:nvPr/>
        </p:nvSpPr>
        <p:spPr>
          <a:xfrm>
            <a:off x="2377440" y="5166360"/>
            <a:ext cx="9144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u="sng" dirty="0">
                <a:solidFill>
                  <a:srgbClr val="F5F7FA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sciencetostartup.com/dashboard</a:t>
            </a:r>
            <a:endParaRPr lang="en-US" sz="1150" dirty="0"/>
          </a:p>
        </p:txBody>
      </p:sp>
      <p:sp>
        <p:nvSpPr>
          <p:cNvPr id="24" name="Text 13"/>
          <p:cNvSpPr/>
          <p:nvPr/>
        </p:nvSpPr>
        <p:spPr>
          <a:xfrm>
            <a:off x="868680" y="5440680"/>
            <a:ext cx="14630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kern="0" spc="300" dirty="0">
                <a:solidFill>
                  <a:srgbClr val="00D9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DEVELOPERS</a:t>
            </a:r>
            <a:endParaRPr lang="en-US" sz="950" dirty="0"/>
          </a:p>
        </p:txBody>
      </p:sp>
      <p:sp>
        <p:nvSpPr>
          <p:cNvPr id="25" name="Text 14">
            <a:hlinkClick r:id="rId7"/>
          </p:cNvPr>
          <p:cNvSpPr/>
          <p:nvPr/>
        </p:nvSpPr>
        <p:spPr>
          <a:xfrm>
            <a:off x="2377440" y="5440680"/>
            <a:ext cx="9144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u="sng" dirty="0">
                <a:solidFill>
                  <a:srgbClr val="F5F7FA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sciencetostartup.com/developers</a:t>
            </a:r>
            <a:endParaRPr lang="en-US" sz="1150" dirty="0"/>
          </a:p>
        </p:txBody>
      </p:sp>
      <p:sp>
        <p:nvSpPr>
          <p:cNvPr id="26" name="Text 15"/>
          <p:cNvSpPr/>
          <p:nvPr/>
        </p:nvSpPr>
        <p:spPr>
          <a:xfrm>
            <a:off x="868680" y="5715000"/>
            <a:ext cx="14630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kern="0" spc="300" dirty="0">
                <a:solidFill>
                  <a:srgbClr val="00D9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LINKEDIN</a:t>
            </a:r>
            <a:endParaRPr lang="en-US" sz="950" dirty="0"/>
          </a:p>
        </p:txBody>
      </p:sp>
      <p:sp>
        <p:nvSpPr>
          <p:cNvPr id="27" name="Text 16">
            <a:hlinkClick r:id="rId8"/>
          </p:cNvPr>
          <p:cNvSpPr/>
          <p:nvPr/>
        </p:nvSpPr>
        <p:spPr>
          <a:xfrm>
            <a:off x="2377440" y="5715000"/>
            <a:ext cx="9144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u="sng" dirty="0">
                <a:solidFill>
                  <a:srgbClr val="F5F7FA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linkedin.com/in/musaeminozdem</a:t>
            </a:r>
            <a:endParaRPr lang="en-US" sz="1150" dirty="0"/>
          </a:p>
        </p:txBody>
      </p:sp>
      <p:sp>
        <p:nvSpPr>
          <p:cNvPr id="28" name="Text 17"/>
          <p:cNvSpPr/>
          <p:nvPr/>
        </p:nvSpPr>
        <p:spPr>
          <a:xfrm>
            <a:off x="548640" y="6263640"/>
            <a:ext cx="111099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i="1" dirty="0">
                <a:solidFill>
                  <a:srgbClr val="00D9A3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Every claim signed. Every prediction frozen. Free, today.</a:t>
            </a:r>
            <a:endParaRPr lang="en-US" sz="1300" dirty="0"/>
          </a:p>
        </p:txBody>
      </p:sp>
      <p:sp>
        <p:nvSpPr>
          <p:cNvPr id="29" name="Text 18"/>
          <p:cNvSpPr/>
          <p:nvPr/>
        </p:nvSpPr>
        <p:spPr>
          <a:xfrm>
            <a:off x="11094415" y="6446520"/>
            <a:ext cx="8229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kern="0" spc="200" dirty="0">
                <a:solidFill>
                  <a:srgbClr val="8FA3B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12 / 12</a:t>
            </a:r>
            <a:endParaRPr lang="en-US" sz="900" dirty="0"/>
          </a:p>
        </p:txBody>
      </p:sp>
      <p:sp>
        <p:nvSpPr>
          <p:cNvPr id="30" name="Text 19"/>
          <p:cNvSpPr/>
          <p:nvPr/>
        </p:nvSpPr>
        <p:spPr>
          <a:xfrm>
            <a:off x="457200" y="6446520"/>
            <a:ext cx="3657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50" b="1" kern="0" spc="300" dirty="0">
                <a:solidFill>
                  <a:srgbClr val="8FA3B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SCIENCETOSTARTUP</a:t>
            </a:r>
            <a:endParaRPr lang="en-US" sz="8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1432</Words>
  <Application>Microsoft Office PowerPoint</Application>
  <PresentationFormat>Widescreen</PresentationFormat>
  <Paragraphs>282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Georgia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ScienceToStartup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ScienceToStartup — Investor Brief</dc:title>
  <dc:subject>PptxGenJS Presentation</dc:subject>
  <dc:creator>Musa Emin Ozdem</dc:creator>
  <cp:lastModifiedBy>Musa OZDEM</cp:lastModifiedBy>
  <cp:revision>2</cp:revision>
  <dcterms:created xsi:type="dcterms:W3CDTF">2026-05-18T20:45:38Z</dcterms:created>
  <dcterms:modified xsi:type="dcterms:W3CDTF">2026-05-18T21:08:22Z</dcterms:modified>
</cp:coreProperties>
</file>